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2855C30-F27B-4AF1-A4D5-31913ABB42B5}" name="Anca Postolache" initials="AP" userId="S::Anca.Postolache@surveycoordination.com::071090b0-dd8b-4af8-b568-9362f129f62d" providerId="AD"/>
  <p188:author id="{F5254F77-C5AC-F9CB-37B0-EE61F29EF697}" name="Chris Laws" initials="CL" userId="S::Chris.Laws@surveycoordination.com::661b02b2-841c-4d08-a2de-8ae9f1c1cadb" providerId="AD"/>
  <p188:author id="{CACFB889-A907-AAC1-EA10-354E61830DD7}" name="Rupert Brice" initials="RB" userId="S::Rupert.Brice@pickereurope.ac.uk::e7b4ee25-0084-428a-9820-8e2985d3ec0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CFAE1"/>
    <a:srgbClr val="FEF3E5"/>
    <a:srgbClr val="FCFA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57"/>
    <p:restoredTop sz="94708"/>
  </p:normalViewPr>
  <p:slideViewPr>
    <p:cSldViewPr>
      <p:cViewPr varScale="1">
        <p:scale>
          <a:sx n="37" d="100"/>
          <a:sy n="37" d="100"/>
        </p:scale>
        <p:origin x="2406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29T16:56:24.955"/>
    </inkml:context>
    <inkml:brush xml:id="br0">
      <inkml:brushProperty name="width" value="0.035" units="cm"/>
      <inkml:brushProperty name="height" value="0.035" units="cm"/>
      <inkml:brushProperty name="color" value="#FFFFFF"/>
    </inkml:brush>
  </inkml:definitions>
  <inkml:trace contextRef="#ctx0" brushRef="#br0">215 674 24575,'-3'-5'0,"-1"1"0,1-1 0,0 0 0,1 0 0,-4-7 0,-7-13 0,1 9 0,1-2 0,0 1 0,2-2 0,0 1 0,1-1 0,1 0 0,-7-33 0,-4-1 0,3 9 0,-6-39 0,9 17 0,0 12 0,12 5 0,17 91 0,-15-34 0,0 0 0,0 1 0,5 10 0,-4-13 0,-1 1 0,0 0 0,0-1 0,0 1 0,-1 0 0,1 10 0,0 3 0,0 0 0,2-1 0,1 1 0,0-1 0,1 0 0,9 20 0,-5-15 0,-1 2 0,-1 1 0,5 31 0,21 99 0,-9-30 0,-21-106 0,-3-9 0,2 0 0,-1 0 0,6 15 0,-2-10 0,-4-13 0,-1 1 0,1 0 0,-1 0 0,1-1 0,0 1 0,1-1 0,-1 0 0,1 0 0,0 0 0,0 0 0,0 0 0,1-1 0,-1 1 0,1-1 0,0 0 0,0 0 0,8 5 0,-3-3 0,5 0 0,-14-6 0,1 1 0,-1-1 0,0 0 0,1 1 0,-1-1 0,0 0 0,1 1 0,-1-1 0,0 0 0,0 1 0,0-1 0,0 0 0,0 0 0,0 1 0,0-1 0,0 0 0,0 0 0,0 1 0,0-1 0,0 0 0,0 1 0,-1-1 0,1 0 0,-1-1 0,-27-112 0,24 101 0,0 1 0,-2-1 0,1 1 0,-10-14 0,4 6 0,9 14 0,1 0 0,-1 0 0,1 0 0,0 0 0,1-1 0,-1 1 0,1 0 0,2-12 0,-3-19 0,-1 22 0,-1 0 0,-1 0 0,-8-20 0,3 11 0,-13-22 0,8 20 0,-24-50 0,-23-89 0,47 129 0,-14-50 0,9-21 0,17 96 0,1 23 0,3 24 0,33 66 0,-33-96 0,0-1 0,-1 0 0,0 0 0,1 0 0,-1 0 0,-1 0 0,1 0 0,-1 5 0,6 60 0,-3-43 0,1 13-1365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29T16:56:16.411"/>
    </inkml:context>
    <inkml:brush xml:id="br0">
      <inkml:brushProperty name="width" value="0.035" units="cm"/>
      <inkml:brushProperty name="height" value="0.035" units="cm"/>
      <inkml:brushProperty name="color" value="#FFFFFF"/>
    </inkml:brush>
  </inkml:definitions>
  <inkml:trace contextRef="#ctx0" brushRef="#br0">1 5 24575,'64'-3'0,"-36"2"0,43 1 0,-68 1 0,-1 0 0,1 0 0,-1 0 0,1 0 0,-1 1 0,0-1 0,0 1 0,1 0 0,3 3 0,8 6 0,-7-6 21,0 1 0,-1 0-1,1 0 1,10 13 0,6 6-1490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350" b="0" i="0">
                <a:solidFill>
                  <a:schemeClr val="tx1"/>
                </a:solidFill>
                <a:latin typeface="HVD Poster Clean"/>
                <a:cs typeface="HVD Poster Cle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350" b="0" i="0">
                <a:solidFill>
                  <a:schemeClr val="tx1"/>
                </a:solidFill>
                <a:latin typeface="HVD Poster Clean"/>
                <a:cs typeface="HVD Poster Cle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350" b="0" i="0">
                <a:solidFill>
                  <a:schemeClr val="tx1"/>
                </a:solidFill>
                <a:latin typeface="HVD Poster Clean"/>
                <a:cs typeface="HVD Poster Cle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350" b="0" i="0">
                <a:solidFill>
                  <a:schemeClr val="tx1"/>
                </a:solidFill>
                <a:latin typeface="HVD Poster Clean"/>
                <a:cs typeface="HVD Poster Cle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689035" y="7013993"/>
            <a:ext cx="4870958" cy="367800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661223" y="0"/>
            <a:ext cx="4663281" cy="1501698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0" y="183883"/>
            <a:ext cx="1133715" cy="1343621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481799" y="9349803"/>
            <a:ext cx="868044" cy="346075"/>
          </a:xfrm>
          <a:custGeom>
            <a:avLst/>
            <a:gdLst/>
            <a:ahLst/>
            <a:cxnLst/>
            <a:rect l="l" t="t" r="r" b="b"/>
            <a:pathLst>
              <a:path w="868044" h="346075">
                <a:moveTo>
                  <a:pt x="867600" y="0"/>
                </a:moveTo>
                <a:lnTo>
                  <a:pt x="0" y="0"/>
                </a:lnTo>
                <a:lnTo>
                  <a:pt x="0" y="345605"/>
                </a:lnTo>
                <a:lnTo>
                  <a:pt x="867600" y="345605"/>
                </a:lnTo>
                <a:lnTo>
                  <a:pt x="867600" y="0"/>
                </a:lnTo>
                <a:close/>
              </a:path>
            </a:pathLst>
          </a:custGeom>
          <a:solidFill>
            <a:srgbClr val="006A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474598" y="9342602"/>
            <a:ext cx="875030" cy="360045"/>
          </a:xfrm>
          <a:custGeom>
            <a:avLst/>
            <a:gdLst/>
            <a:ahLst/>
            <a:cxnLst/>
            <a:rect l="l" t="t" r="r" b="b"/>
            <a:pathLst>
              <a:path w="875030" h="360045">
                <a:moveTo>
                  <a:pt x="874801" y="0"/>
                </a:moveTo>
                <a:lnTo>
                  <a:pt x="0" y="0"/>
                </a:lnTo>
                <a:lnTo>
                  <a:pt x="0" y="359994"/>
                </a:lnTo>
                <a:lnTo>
                  <a:pt x="874801" y="359994"/>
                </a:lnTo>
                <a:lnTo>
                  <a:pt x="874801" y="329526"/>
                </a:lnTo>
                <a:lnTo>
                  <a:pt x="692353" y="329526"/>
                </a:lnTo>
                <a:lnTo>
                  <a:pt x="669180" y="328294"/>
                </a:lnTo>
                <a:lnTo>
                  <a:pt x="645575" y="324989"/>
                </a:lnTo>
                <a:lnTo>
                  <a:pt x="643297" y="324510"/>
                </a:lnTo>
                <a:lnTo>
                  <a:pt x="25209" y="324510"/>
                </a:lnTo>
                <a:lnTo>
                  <a:pt x="87426" y="34734"/>
                </a:lnTo>
                <a:lnTo>
                  <a:pt x="723262" y="34734"/>
                </a:lnTo>
                <a:lnTo>
                  <a:pt x="724008" y="34450"/>
                </a:lnTo>
                <a:lnTo>
                  <a:pt x="771220" y="29781"/>
                </a:lnTo>
                <a:lnTo>
                  <a:pt x="874801" y="29781"/>
                </a:lnTo>
                <a:lnTo>
                  <a:pt x="874801" y="0"/>
                </a:lnTo>
                <a:close/>
              </a:path>
              <a:path w="875030" h="360045">
                <a:moveTo>
                  <a:pt x="777481" y="87083"/>
                </a:moveTo>
                <a:lnTo>
                  <a:pt x="755682" y="88166"/>
                </a:lnTo>
                <a:lnTo>
                  <a:pt x="737955" y="92260"/>
                </a:lnTo>
                <a:lnTo>
                  <a:pt x="725971" y="100730"/>
                </a:lnTo>
                <a:lnTo>
                  <a:pt x="721575" y="114896"/>
                </a:lnTo>
                <a:lnTo>
                  <a:pt x="733334" y="134044"/>
                </a:lnTo>
                <a:lnTo>
                  <a:pt x="761375" y="147327"/>
                </a:lnTo>
                <a:lnTo>
                  <a:pt x="794844" y="162410"/>
                </a:lnTo>
                <a:lnTo>
                  <a:pt x="822884" y="186959"/>
                </a:lnTo>
                <a:lnTo>
                  <a:pt x="834644" y="228638"/>
                </a:lnTo>
                <a:lnTo>
                  <a:pt x="821915" y="278199"/>
                </a:lnTo>
                <a:lnTo>
                  <a:pt x="788844" y="309124"/>
                </a:lnTo>
                <a:lnTo>
                  <a:pt x="743100" y="325028"/>
                </a:lnTo>
                <a:lnTo>
                  <a:pt x="692353" y="329526"/>
                </a:lnTo>
                <a:lnTo>
                  <a:pt x="874801" y="329526"/>
                </a:lnTo>
                <a:lnTo>
                  <a:pt x="874801" y="100342"/>
                </a:lnTo>
                <a:lnTo>
                  <a:pt x="841705" y="100342"/>
                </a:lnTo>
                <a:lnTo>
                  <a:pt x="829382" y="95302"/>
                </a:lnTo>
                <a:lnTo>
                  <a:pt x="814751" y="91074"/>
                </a:lnTo>
                <a:lnTo>
                  <a:pt x="797540" y="88166"/>
                </a:lnTo>
                <a:lnTo>
                  <a:pt x="777481" y="87083"/>
                </a:lnTo>
                <a:close/>
              </a:path>
              <a:path w="875030" h="360045">
                <a:moveTo>
                  <a:pt x="139979" y="124002"/>
                </a:moveTo>
                <a:lnTo>
                  <a:pt x="139166" y="124002"/>
                </a:lnTo>
                <a:lnTo>
                  <a:pt x="98653" y="324510"/>
                </a:lnTo>
                <a:lnTo>
                  <a:pt x="200875" y="324510"/>
                </a:lnTo>
                <a:lnTo>
                  <a:pt x="139979" y="124002"/>
                </a:lnTo>
                <a:close/>
              </a:path>
              <a:path w="875030" h="360045">
                <a:moveTo>
                  <a:pt x="388213" y="34734"/>
                </a:moveTo>
                <a:lnTo>
                  <a:pt x="359448" y="34734"/>
                </a:lnTo>
                <a:lnTo>
                  <a:pt x="297726" y="324510"/>
                </a:lnTo>
                <a:lnTo>
                  <a:pt x="327710" y="324510"/>
                </a:lnTo>
                <a:lnTo>
                  <a:pt x="388213" y="34734"/>
                </a:lnTo>
                <a:close/>
              </a:path>
              <a:path w="875030" h="360045">
                <a:moveTo>
                  <a:pt x="523811" y="200393"/>
                </a:moveTo>
                <a:lnTo>
                  <a:pt x="431571" y="200393"/>
                </a:lnTo>
                <a:lnTo>
                  <a:pt x="405701" y="324510"/>
                </a:lnTo>
                <a:lnTo>
                  <a:pt x="497941" y="324510"/>
                </a:lnTo>
                <a:lnTo>
                  <a:pt x="523811" y="200393"/>
                </a:lnTo>
                <a:close/>
              </a:path>
              <a:path w="875030" h="360045">
                <a:moveTo>
                  <a:pt x="723262" y="34734"/>
                </a:moveTo>
                <a:lnTo>
                  <a:pt x="636447" y="34734"/>
                </a:lnTo>
                <a:lnTo>
                  <a:pt x="575932" y="324510"/>
                </a:lnTo>
                <a:lnTo>
                  <a:pt x="643297" y="324510"/>
                </a:lnTo>
                <a:lnTo>
                  <a:pt x="622833" y="320204"/>
                </a:lnTo>
                <a:lnTo>
                  <a:pt x="602246" y="314528"/>
                </a:lnTo>
                <a:lnTo>
                  <a:pt x="620610" y="255574"/>
                </a:lnTo>
                <a:lnTo>
                  <a:pt x="748263" y="255574"/>
                </a:lnTo>
                <a:lnTo>
                  <a:pt x="754507" y="237756"/>
                </a:lnTo>
                <a:lnTo>
                  <a:pt x="742747" y="216215"/>
                </a:lnTo>
                <a:lnTo>
                  <a:pt x="714707" y="202196"/>
                </a:lnTo>
                <a:lnTo>
                  <a:pt x="681238" y="187866"/>
                </a:lnTo>
                <a:lnTo>
                  <a:pt x="653197" y="165394"/>
                </a:lnTo>
                <a:lnTo>
                  <a:pt x="641438" y="126949"/>
                </a:lnTo>
                <a:lnTo>
                  <a:pt x="652739" y="80225"/>
                </a:lnTo>
                <a:lnTo>
                  <a:pt x="682388" y="50328"/>
                </a:lnTo>
                <a:lnTo>
                  <a:pt x="723262" y="34734"/>
                </a:lnTo>
                <a:close/>
              </a:path>
              <a:path w="875030" h="360045">
                <a:moveTo>
                  <a:pt x="748263" y="255574"/>
                </a:moveTo>
                <a:lnTo>
                  <a:pt x="620610" y="255574"/>
                </a:lnTo>
                <a:lnTo>
                  <a:pt x="634744" y="262385"/>
                </a:lnTo>
                <a:lnTo>
                  <a:pt x="652724" y="267636"/>
                </a:lnTo>
                <a:lnTo>
                  <a:pt x="672583" y="271016"/>
                </a:lnTo>
                <a:lnTo>
                  <a:pt x="692353" y="272211"/>
                </a:lnTo>
                <a:lnTo>
                  <a:pt x="712347" y="271016"/>
                </a:lnTo>
                <a:lnTo>
                  <a:pt x="732516" y="266190"/>
                </a:lnTo>
                <a:lnTo>
                  <a:pt x="748203" y="255747"/>
                </a:lnTo>
                <a:lnTo>
                  <a:pt x="748263" y="255574"/>
                </a:lnTo>
                <a:close/>
              </a:path>
              <a:path w="875030" h="360045">
                <a:moveTo>
                  <a:pt x="285991" y="34734"/>
                </a:moveTo>
                <a:lnTo>
                  <a:pt x="184594" y="34734"/>
                </a:lnTo>
                <a:lnTo>
                  <a:pt x="244284" y="235673"/>
                </a:lnTo>
                <a:lnTo>
                  <a:pt x="245110" y="235673"/>
                </a:lnTo>
                <a:lnTo>
                  <a:pt x="285991" y="34734"/>
                </a:lnTo>
                <a:close/>
              </a:path>
              <a:path w="875030" h="360045">
                <a:moveTo>
                  <a:pt x="558457" y="34734"/>
                </a:moveTo>
                <a:lnTo>
                  <a:pt x="466217" y="34734"/>
                </a:lnTo>
                <a:lnTo>
                  <a:pt x="443293" y="145592"/>
                </a:lnTo>
                <a:lnTo>
                  <a:pt x="535495" y="145592"/>
                </a:lnTo>
                <a:lnTo>
                  <a:pt x="558457" y="34734"/>
                </a:lnTo>
                <a:close/>
              </a:path>
              <a:path w="875030" h="360045">
                <a:moveTo>
                  <a:pt x="874801" y="29781"/>
                </a:moveTo>
                <a:lnTo>
                  <a:pt x="771220" y="29781"/>
                </a:lnTo>
                <a:lnTo>
                  <a:pt x="797559" y="30511"/>
                </a:lnTo>
                <a:lnTo>
                  <a:pt x="821972" y="32799"/>
                </a:lnTo>
                <a:lnTo>
                  <a:pt x="843332" y="36794"/>
                </a:lnTo>
                <a:lnTo>
                  <a:pt x="860513" y="42646"/>
                </a:lnTo>
                <a:lnTo>
                  <a:pt x="841705" y="100342"/>
                </a:lnTo>
                <a:lnTo>
                  <a:pt x="874801" y="100342"/>
                </a:lnTo>
                <a:lnTo>
                  <a:pt x="874801" y="2978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991831" y="9969864"/>
            <a:ext cx="1049362" cy="336118"/>
          </a:xfrm>
          <a:prstGeom prst="rect">
            <a:avLst/>
          </a:prstGeom>
        </p:spPr>
      </p:pic>
      <p:sp>
        <p:nvSpPr>
          <p:cNvPr id="22" name="bg object 22"/>
          <p:cNvSpPr/>
          <p:nvPr/>
        </p:nvSpPr>
        <p:spPr>
          <a:xfrm>
            <a:off x="503788" y="9924266"/>
            <a:ext cx="434975" cy="485775"/>
          </a:xfrm>
          <a:custGeom>
            <a:avLst/>
            <a:gdLst/>
            <a:ahLst/>
            <a:cxnLst/>
            <a:rect l="l" t="t" r="r" b="b"/>
            <a:pathLst>
              <a:path w="434975" h="485775">
                <a:moveTo>
                  <a:pt x="217246" y="0"/>
                </a:moveTo>
                <a:lnTo>
                  <a:pt x="167459" y="5741"/>
                </a:lnTo>
                <a:lnTo>
                  <a:pt x="121742" y="22095"/>
                </a:lnTo>
                <a:lnTo>
                  <a:pt x="81403" y="47752"/>
                </a:lnTo>
                <a:lnTo>
                  <a:pt x="47752" y="81403"/>
                </a:lnTo>
                <a:lnTo>
                  <a:pt x="22095" y="121742"/>
                </a:lnTo>
                <a:lnTo>
                  <a:pt x="5741" y="167459"/>
                </a:lnTo>
                <a:lnTo>
                  <a:pt x="0" y="217246"/>
                </a:lnTo>
                <a:lnTo>
                  <a:pt x="5741" y="267033"/>
                </a:lnTo>
                <a:lnTo>
                  <a:pt x="22095" y="312750"/>
                </a:lnTo>
                <a:lnTo>
                  <a:pt x="47752" y="353088"/>
                </a:lnTo>
                <a:lnTo>
                  <a:pt x="81403" y="386740"/>
                </a:lnTo>
                <a:lnTo>
                  <a:pt x="121742" y="412397"/>
                </a:lnTo>
                <a:lnTo>
                  <a:pt x="167459" y="428750"/>
                </a:lnTo>
                <a:lnTo>
                  <a:pt x="217246" y="434492"/>
                </a:lnTo>
                <a:lnTo>
                  <a:pt x="223393" y="434492"/>
                </a:lnTo>
                <a:lnTo>
                  <a:pt x="263320" y="438573"/>
                </a:lnTo>
                <a:lnTo>
                  <a:pt x="296859" y="448875"/>
                </a:lnTo>
                <a:lnTo>
                  <a:pt x="324344" y="464796"/>
                </a:lnTo>
                <a:lnTo>
                  <a:pt x="346113" y="485736"/>
                </a:lnTo>
                <a:lnTo>
                  <a:pt x="360649" y="474190"/>
                </a:lnTo>
                <a:lnTo>
                  <a:pt x="384381" y="454285"/>
                </a:lnTo>
                <a:lnTo>
                  <a:pt x="416306" y="427062"/>
                </a:lnTo>
                <a:lnTo>
                  <a:pt x="402766" y="411717"/>
                </a:lnTo>
                <a:lnTo>
                  <a:pt x="390567" y="403213"/>
                </a:lnTo>
                <a:lnTo>
                  <a:pt x="372795" y="398503"/>
                </a:lnTo>
                <a:lnTo>
                  <a:pt x="342531" y="394538"/>
                </a:lnTo>
                <a:lnTo>
                  <a:pt x="359671" y="379158"/>
                </a:lnTo>
                <a:lnTo>
                  <a:pt x="217500" y="379158"/>
                </a:lnTo>
                <a:lnTo>
                  <a:pt x="215963" y="378904"/>
                </a:lnTo>
                <a:lnTo>
                  <a:pt x="212382" y="378904"/>
                </a:lnTo>
                <a:lnTo>
                  <a:pt x="251542" y="365452"/>
                </a:lnTo>
                <a:lnTo>
                  <a:pt x="280363" y="346367"/>
                </a:lnTo>
                <a:lnTo>
                  <a:pt x="217246" y="346367"/>
                </a:lnTo>
                <a:lnTo>
                  <a:pt x="166917" y="336207"/>
                </a:lnTo>
                <a:lnTo>
                  <a:pt x="125882" y="308514"/>
                </a:lnTo>
                <a:lnTo>
                  <a:pt x="98249" y="267467"/>
                </a:lnTo>
                <a:lnTo>
                  <a:pt x="88125" y="217246"/>
                </a:lnTo>
                <a:lnTo>
                  <a:pt x="98284" y="167024"/>
                </a:lnTo>
                <a:lnTo>
                  <a:pt x="125977" y="125977"/>
                </a:lnTo>
                <a:lnTo>
                  <a:pt x="167024" y="98284"/>
                </a:lnTo>
                <a:lnTo>
                  <a:pt x="217246" y="88125"/>
                </a:lnTo>
                <a:lnTo>
                  <a:pt x="279958" y="88125"/>
                </a:lnTo>
                <a:lnTo>
                  <a:pt x="251324" y="69187"/>
                </a:lnTo>
                <a:lnTo>
                  <a:pt x="212128" y="55841"/>
                </a:lnTo>
                <a:lnTo>
                  <a:pt x="361184" y="55841"/>
                </a:lnTo>
                <a:lnTo>
                  <a:pt x="353093" y="47752"/>
                </a:lnTo>
                <a:lnTo>
                  <a:pt x="312752" y="22095"/>
                </a:lnTo>
                <a:lnTo>
                  <a:pt x="267033" y="5741"/>
                </a:lnTo>
                <a:lnTo>
                  <a:pt x="217246" y="0"/>
                </a:lnTo>
                <a:close/>
              </a:path>
              <a:path w="434975" h="485775">
                <a:moveTo>
                  <a:pt x="361184" y="55841"/>
                </a:moveTo>
                <a:lnTo>
                  <a:pt x="217500" y="55841"/>
                </a:lnTo>
                <a:lnTo>
                  <a:pt x="260052" y="61625"/>
                </a:lnTo>
                <a:lnTo>
                  <a:pt x="298298" y="77941"/>
                </a:lnTo>
                <a:lnTo>
                  <a:pt x="330708" y="103238"/>
                </a:lnTo>
                <a:lnTo>
                  <a:pt x="355751" y="135964"/>
                </a:lnTo>
                <a:lnTo>
                  <a:pt x="371899" y="174569"/>
                </a:lnTo>
                <a:lnTo>
                  <a:pt x="377621" y="217500"/>
                </a:lnTo>
                <a:lnTo>
                  <a:pt x="371899" y="260519"/>
                </a:lnTo>
                <a:lnTo>
                  <a:pt x="355751" y="299148"/>
                </a:lnTo>
                <a:lnTo>
                  <a:pt x="330708" y="331857"/>
                </a:lnTo>
                <a:lnTo>
                  <a:pt x="298298" y="357115"/>
                </a:lnTo>
                <a:lnTo>
                  <a:pt x="260052" y="373392"/>
                </a:lnTo>
                <a:lnTo>
                  <a:pt x="217500" y="379158"/>
                </a:lnTo>
                <a:lnTo>
                  <a:pt x="359671" y="379158"/>
                </a:lnTo>
                <a:lnTo>
                  <a:pt x="380353" y="360599"/>
                </a:lnTo>
                <a:lnTo>
                  <a:pt x="409363" y="318665"/>
                </a:lnTo>
                <a:lnTo>
                  <a:pt x="427951" y="270344"/>
                </a:lnTo>
                <a:lnTo>
                  <a:pt x="434505" y="217246"/>
                </a:lnTo>
                <a:lnTo>
                  <a:pt x="428762" y="167459"/>
                </a:lnTo>
                <a:lnTo>
                  <a:pt x="412407" y="121742"/>
                </a:lnTo>
                <a:lnTo>
                  <a:pt x="386748" y="81403"/>
                </a:lnTo>
                <a:lnTo>
                  <a:pt x="361184" y="55841"/>
                </a:lnTo>
                <a:close/>
              </a:path>
              <a:path w="434975" h="485775">
                <a:moveTo>
                  <a:pt x="332282" y="276682"/>
                </a:moveTo>
                <a:lnTo>
                  <a:pt x="331762" y="276682"/>
                </a:lnTo>
                <a:lnTo>
                  <a:pt x="311783" y="305079"/>
                </a:lnTo>
                <a:lnTo>
                  <a:pt x="285076" y="327088"/>
                </a:lnTo>
                <a:lnTo>
                  <a:pt x="253084" y="341315"/>
                </a:lnTo>
                <a:lnTo>
                  <a:pt x="217246" y="346367"/>
                </a:lnTo>
                <a:lnTo>
                  <a:pt x="280363" y="346367"/>
                </a:lnTo>
                <a:lnTo>
                  <a:pt x="285491" y="342971"/>
                </a:lnTo>
                <a:lnTo>
                  <a:pt x="312860" y="312901"/>
                </a:lnTo>
                <a:lnTo>
                  <a:pt x="332282" y="276682"/>
                </a:lnTo>
                <a:close/>
              </a:path>
              <a:path w="434975" h="485775">
                <a:moveTo>
                  <a:pt x="279958" y="88125"/>
                </a:moveTo>
                <a:lnTo>
                  <a:pt x="217246" y="88125"/>
                </a:lnTo>
                <a:lnTo>
                  <a:pt x="253227" y="93216"/>
                </a:lnTo>
                <a:lnTo>
                  <a:pt x="285267" y="107530"/>
                </a:lnTo>
                <a:lnTo>
                  <a:pt x="311925" y="129626"/>
                </a:lnTo>
                <a:lnTo>
                  <a:pt x="331762" y="158064"/>
                </a:lnTo>
                <a:lnTo>
                  <a:pt x="332028" y="158064"/>
                </a:lnTo>
                <a:lnTo>
                  <a:pt x="312713" y="121809"/>
                </a:lnTo>
                <a:lnTo>
                  <a:pt x="285332" y="91679"/>
                </a:lnTo>
                <a:lnTo>
                  <a:pt x="279958" y="88125"/>
                </a:lnTo>
                <a:close/>
              </a:path>
            </a:pathLst>
          </a:custGeom>
          <a:solidFill>
            <a:srgbClr val="89317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bg object 2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" y="1772437"/>
            <a:ext cx="7240909" cy="710101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300" y="313076"/>
            <a:ext cx="5735320" cy="24149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350" b="0" i="0">
                <a:solidFill>
                  <a:schemeClr val="tx1"/>
                </a:solidFill>
                <a:latin typeface="HVD Poster Clean"/>
                <a:cs typeface="HVD Poster Cle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3.png"/><Relationship Id="rId7" Type="http://schemas.openxmlformats.org/officeDocument/2006/relationships/image" Target="../media/image9.png"/><Relationship Id="rId12" Type="http://schemas.openxmlformats.org/officeDocument/2006/relationships/image" Target="../media/image1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11" Type="http://schemas.openxmlformats.org/officeDocument/2006/relationships/image" Target="../media/image12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customXml" Target="../ink/ink2.xml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A22BE28C-89CF-A05B-F2C5-A57C3A936306}"/>
                  </a:ext>
                </a:extLst>
              </p14:cNvPr>
              <p14:cNvContentPartPr/>
              <p14:nvPr/>
            </p14:nvContentPartPr>
            <p14:xfrm>
              <a:off x="2962518" y="5985208"/>
              <a:ext cx="112320" cy="356760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A22BE28C-89CF-A05B-F2C5-A57C3A93630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956398" y="5979088"/>
                <a:ext cx="124560" cy="369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Oval 37">
            <a:extLst>
              <a:ext uri="{FF2B5EF4-FFF2-40B4-BE49-F238E27FC236}">
                <a16:creationId xmlns:a16="http://schemas.microsoft.com/office/drawing/2014/main" id="{E9ADD62C-574B-349C-71BB-3A9F01A984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rot="20913560">
            <a:off x="3028030" y="5917619"/>
            <a:ext cx="73386" cy="439636"/>
          </a:xfrm>
          <a:prstGeom prst="ellipse">
            <a:avLst/>
          </a:prstGeom>
          <a:solidFill>
            <a:srgbClr val="FCFAE0"/>
          </a:solidFill>
          <a:ln>
            <a:solidFill>
              <a:srgbClr val="FCFAE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bject 3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7300" y="2808634"/>
            <a:ext cx="3250950" cy="1318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100" b="1" spc="-30" dirty="0">
                <a:solidFill>
                  <a:srgbClr val="78368C"/>
                </a:solidFill>
                <a:latin typeface="Poppins"/>
                <a:cs typeface="Poppins"/>
              </a:rPr>
              <a:t>Children</a:t>
            </a:r>
            <a:r>
              <a:rPr sz="2100" b="1" spc="-85" dirty="0">
                <a:solidFill>
                  <a:srgbClr val="78368C"/>
                </a:solidFill>
                <a:latin typeface="Poppins"/>
                <a:cs typeface="Poppins"/>
              </a:rPr>
              <a:t> </a:t>
            </a:r>
            <a:r>
              <a:rPr sz="2100" b="1" dirty="0">
                <a:solidFill>
                  <a:srgbClr val="78368C"/>
                </a:solidFill>
                <a:latin typeface="Poppins"/>
                <a:cs typeface="Poppins"/>
              </a:rPr>
              <a:t>and</a:t>
            </a:r>
            <a:r>
              <a:rPr sz="2100" b="1" spc="-90" dirty="0">
                <a:solidFill>
                  <a:srgbClr val="78368C"/>
                </a:solidFill>
                <a:latin typeface="Poppins"/>
                <a:cs typeface="Poppins"/>
              </a:rPr>
              <a:t> </a:t>
            </a:r>
            <a:r>
              <a:rPr sz="2100" b="1" spc="-35" dirty="0">
                <a:solidFill>
                  <a:srgbClr val="78368C"/>
                </a:solidFill>
                <a:latin typeface="Poppins"/>
                <a:cs typeface="Poppins"/>
              </a:rPr>
              <a:t>Young</a:t>
            </a:r>
            <a:r>
              <a:rPr lang="en-GB" sz="2100" b="1" spc="-35" dirty="0">
                <a:solidFill>
                  <a:srgbClr val="78368C"/>
                </a:solidFill>
                <a:latin typeface="Poppins"/>
                <a:cs typeface="Poppins"/>
              </a:rPr>
              <a:t> </a:t>
            </a:r>
            <a:r>
              <a:rPr lang="en-GB" sz="2100" b="1" spc="-50" dirty="0">
                <a:solidFill>
                  <a:srgbClr val="78368C"/>
                </a:solidFill>
                <a:latin typeface="Poppins"/>
                <a:cs typeface="Poppins"/>
              </a:rPr>
              <a:t>People’s</a:t>
            </a:r>
            <a:r>
              <a:rPr lang="en-GB" sz="2100" b="1" spc="-45" dirty="0">
                <a:solidFill>
                  <a:srgbClr val="78368C"/>
                </a:solidFill>
                <a:latin typeface="Poppins"/>
                <a:cs typeface="Poppins"/>
              </a:rPr>
              <a:t> </a:t>
            </a:r>
            <a:r>
              <a:rPr lang="en-GB" sz="2100" b="1" spc="-10" dirty="0">
                <a:solidFill>
                  <a:srgbClr val="78368C"/>
                </a:solidFill>
                <a:latin typeface="Poppins"/>
                <a:cs typeface="Poppins"/>
              </a:rPr>
              <a:t>Patient </a:t>
            </a:r>
            <a:r>
              <a:rPr lang="en-GB" sz="2100" b="1" spc="-35" dirty="0">
                <a:solidFill>
                  <a:srgbClr val="78368C"/>
                </a:solidFill>
                <a:latin typeface="Poppins"/>
                <a:cs typeface="Poppins"/>
              </a:rPr>
              <a:t>Experience</a:t>
            </a:r>
            <a:r>
              <a:rPr lang="en-GB" sz="2100" b="1" spc="-45" dirty="0">
                <a:solidFill>
                  <a:srgbClr val="78368C"/>
                </a:solidFill>
                <a:latin typeface="Poppins"/>
                <a:cs typeface="Poppins"/>
              </a:rPr>
              <a:t> </a:t>
            </a:r>
            <a:r>
              <a:rPr lang="en-GB" sz="2100" b="1" spc="-35" dirty="0">
                <a:solidFill>
                  <a:srgbClr val="78368C"/>
                </a:solidFill>
                <a:latin typeface="Poppins"/>
                <a:cs typeface="Poppins"/>
              </a:rPr>
              <a:t>Survey</a:t>
            </a:r>
            <a:r>
              <a:rPr lang="en-GB" sz="2100" b="1" spc="-45" dirty="0">
                <a:solidFill>
                  <a:srgbClr val="78368C"/>
                </a:solidFill>
                <a:latin typeface="Poppins"/>
                <a:cs typeface="Poppins"/>
              </a:rPr>
              <a:t> </a:t>
            </a:r>
            <a:r>
              <a:rPr lang="en-GB" sz="2100" b="1" spc="-20" dirty="0">
                <a:solidFill>
                  <a:srgbClr val="78368C"/>
                </a:solidFill>
                <a:latin typeface="Poppins"/>
                <a:cs typeface="Poppins"/>
              </a:rPr>
              <a:t>2026</a:t>
            </a:r>
            <a:endParaRPr lang="en-GB" sz="2100" dirty="0">
              <a:latin typeface="Poppins"/>
              <a:cs typeface="Poppins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2100" dirty="0">
              <a:latin typeface="Poppins"/>
              <a:cs typeface="Poppins"/>
            </a:endParaRPr>
          </a:p>
        </p:txBody>
      </p:sp>
      <p:sp>
        <p:nvSpPr>
          <p:cNvPr id="4" name="object 4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46014" y="3943137"/>
            <a:ext cx="3180715" cy="2764859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 marR="9525">
              <a:lnSpc>
                <a:spcPct val="125000"/>
              </a:lnSpc>
              <a:spcBef>
                <a:spcPts val="950"/>
              </a:spcBef>
            </a:pPr>
            <a:r>
              <a:rPr sz="1200" dirty="0">
                <a:latin typeface="NexaRegular"/>
                <a:cs typeface="NexaRegular"/>
              </a:rPr>
              <a:t>We</a:t>
            </a:r>
            <a:r>
              <a:rPr sz="1200" spc="-50" dirty="0">
                <a:latin typeface="NexaRegular"/>
                <a:cs typeface="NexaRegular"/>
              </a:rPr>
              <a:t> </a:t>
            </a:r>
            <a:r>
              <a:rPr sz="1200" spc="-10" dirty="0">
                <a:latin typeface="NexaRegular"/>
                <a:cs typeface="NexaRegular"/>
              </a:rPr>
              <a:t>want</a:t>
            </a:r>
            <a:r>
              <a:rPr sz="1200" spc="-50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to</a:t>
            </a:r>
            <a:r>
              <a:rPr sz="1200" spc="-45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know</a:t>
            </a:r>
            <a:r>
              <a:rPr sz="1200" spc="-50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what</a:t>
            </a:r>
            <a:r>
              <a:rPr sz="1200" spc="-45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people</a:t>
            </a:r>
            <a:r>
              <a:rPr sz="1200" spc="-50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think</a:t>
            </a:r>
            <a:r>
              <a:rPr sz="1200" spc="-50" dirty="0">
                <a:latin typeface="NexaRegular"/>
                <a:cs typeface="NexaRegular"/>
              </a:rPr>
              <a:t> </a:t>
            </a:r>
            <a:r>
              <a:rPr sz="1200" spc="-20" dirty="0">
                <a:latin typeface="NexaRegular"/>
                <a:cs typeface="NexaRegular"/>
              </a:rPr>
              <a:t>about </a:t>
            </a:r>
            <a:r>
              <a:rPr sz="1200" dirty="0">
                <a:latin typeface="NexaRegular"/>
                <a:cs typeface="NexaRegular"/>
              </a:rPr>
              <a:t>their</a:t>
            </a:r>
            <a:r>
              <a:rPr sz="1200" spc="-45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care</a:t>
            </a:r>
            <a:r>
              <a:rPr sz="1200" spc="-45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at</a:t>
            </a:r>
            <a:r>
              <a:rPr sz="1200" spc="-40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this</a:t>
            </a:r>
            <a:r>
              <a:rPr sz="1200" spc="-45" dirty="0">
                <a:latin typeface="NexaRegular"/>
                <a:cs typeface="NexaRegular"/>
              </a:rPr>
              <a:t> </a:t>
            </a:r>
            <a:r>
              <a:rPr sz="1200" spc="-10" dirty="0">
                <a:latin typeface="NexaRegular"/>
                <a:cs typeface="NexaRegular"/>
              </a:rPr>
              <a:t>hospital.</a:t>
            </a:r>
            <a:r>
              <a:rPr sz="1200" spc="-40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We</a:t>
            </a:r>
            <a:r>
              <a:rPr sz="1200" spc="-45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will</a:t>
            </a:r>
            <a:r>
              <a:rPr sz="1200" spc="-40" dirty="0">
                <a:latin typeface="NexaRegular"/>
                <a:cs typeface="NexaRegular"/>
              </a:rPr>
              <a:t> </a:t>
            </a:r>
            <a:r>
              <a:rPr sz="1200" spc="-25" dirty="0">
                <a:latin typeface="NexaRegular"/>
                <a:cs typeface="NexaRegular"/>
              </a:rPr>
              <a:t>ask </a:t>
            </a:r>
            <a:r>
              <a:rPr sz="1200" spc="-10" dirty="0">
                <a:latin typeface="NexaRegular"/>
                <a:cs typeface="NexaRegular"/>
              </a:rPr>
              <a:t>children,</a:t>
            </a:r>
            <a:r>
              <a:rPr sz="1200" spc="-35" dirty="0">
                <a:latin typeface="NexaRegular"/>
                <a:cs typeface="NexaRegular"/>
              </a:rPr>
              <a:t> </a:t>
            </a:r>
            <a:r>
              <a:rPr sz="1200" spc="-10" dirty="0">
                <a:latin typeface="NexaRegular"/>
                <a:cs typeface="NexaRegular"/>
              </a:rPr>
              <a:t>young</a:t>
            </a:r>
            <a:r>
              <a:rPr sz="1200" spc="-30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people</a:t>
            </a:r>
            <a:r>
              <a:rPr sz="1200" spc="-30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and</a:t>
            </a:r>
            <a:r>
              <a:rPr sz="1200" spc="-35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their</a:t>
            </a:r>
            <a:r>
              <a:rPr sz="1200" spc="-30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parents</a:t>
            </a:r>
            <a:r>
              <a:rPr sz="1200" spc="-30" dirty="0">
                <a:latin typeface="NexaRegular"/>
                <a:cs typeface="NexaRegular"/>
              </a:rPr>
              <a:t> </a:t>
            </a:r>
            <a:r>
              <a:rPr sz="1200" spc="-25" dirty="0">
                <a:latin typeface="NexaRegular"/>
                <a:cs typeface="NexaRegular"/>
              </a:rPr>
              <a:t>or </a:t>
            </a:r>
            <a:r>
              <a:rPr sz="1200" dirty="0">
                <a:latin typeface="NexaRegular"/>
                <a:cs typeface="NexaRegular"/>
              </a:rPr>
              <a:t>carers</a:t>
            </a:r>
            <a:r>
              <a:rPr sz="1200" spc="-45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for</a:t>
            </a:r>
            <a:r>
              <a:rPr sz="1200" spc="-45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their</a:t>
            </a:r>
            <a:r>
              <a:rPr sz="1200" spc="-45" dirty="0">
                <a:latin typeface="NexaRegular"/>
                <a:cs typeface="NexaRegular"/>
              </a:rPr>
              <a:t> </a:t>
            </a:r>
            <a:r>
              <a:rPr sz="1200" spc="-10" dirty="0">
                <a:latin typeface="NexaRegular"/>
                <a:cs typeface="NexaRegular"/>
              </a:rPr>
              <a:t>views.</a:t>
            </a:r>
            <a:endParaRPr sz="1200" dirty="0">
              <a:latin typeface="NexaRegular"/>
              <a:cs typeface="NexaRegular"/>
            </a:endParaRPr>
          </a:p>
          <a:p>
            <a:pPr marL="12700" marR="189230">
              <a:lnSpc>
                <a:spcPct val="125000"/>
              </a:lnSpc>
              <a:spcBef>
                <a:spcPts val="570"/>
              </a:spcBef>
            </a:pPr>
            <a:r>
              <a:rPr sz="1200" spc="-20" dirty="0">
                <a:latin typeface="NexaRegular"/>
                <a:cs typeface="NexaRegular"/>
              </a:rPr>
              <a:t>Taking</a:t>
            </a:r>
            <a:r>
              <a:rPr sz="1200" spc="-25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part</a:t>
            </a:r>
            <a:r>
              <a:rPr sz="1200" spc="-25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is</a:t>
            </a:r>
            <a:r>
              <a:rPr sz="1200" spc="-25" dirty="0">
                <a:latin typeface="NexaRegular"/>
                <a:cs typeface="NexaRegular"/>
              </a:rPr>
              <a:t> </a:t>
            </a:r>
            <a:r>
              <a:rPr sz="1200" b="1" dirty="0">
                <a:solidFill>
                  <a:srgbClr val="78368C"/>
                </a:solidFill>
                <a:latin typeface="Nexa Bold"/>
                <a:cs typeface="Nexa Bold"/>
              </a:rPr>
              <a:t>voluntary</a:t>
            </a:r>
            <a:r>
              <a:rPr sz="1200" b="1" spc="40" dirty="0">
                <a:solidFill>
                  <a:srgbClr val="78368C"/>
                </a:solidFill>
                <a:latin typeface="Nexa Bold"/>
                <a:cs typeface="Nexa Bold"/>
              </a:rPr>
              <a:t> </a:t>
            </a:r>
            <a:r>
              <a:rPr sz="1200" dirty="0">
                <a:latin typeface="NexaRegular"/>
                <a:cs typeface="NexaRegular"/>
              </a:rPr>
              <a:t>and</a:t>
            </a:r>
            <a:r>
              <a:rPr sz="1200" spc="-25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all</a:t>
            </a:r>
            <a:r>
              <a:rPr sz="1200" spc="-25" dirty="0">
                <a:latin typeface="NexaRegular"/>
                <a:cs typeface="NexaRegular"/>
              </a:rPr>
              <a:t> </a:t>
            </a:r>
            <a:r>
              <a:rPr sz="1200" spc="-10" dirty="0">
                <a:latin typeface="NexaRegular"/>
                <a:cs typeface="NexaRegular"/>
              </a:rPr>
              <a:t>answers are</a:t>
            </a:r>
            <a:r>
              <a:rPr lang="en-GB" sz="1200" spc="-10" dirty="0">
                <a:latin typeface="NexaRegular"/>
                <a:cs typeface="NexaRegular"/>
              </a:rPr>
              <a:t> </a:t>
            </a:r>
            <a:r>
              <a:rPr lang="en-US" sz="1200" b="1" dirty="0">
                <a:solidFill>
                  <a:srgbClr val="78368C"/>
                </a:solidFill>
                <a:latin typeface="Nexa Bold"/>
                <a:cs typeface="Nexa Bold"/>
              </a:rPr>
              <a:t>confidential,</a:t>
            </a:r>
            <a:r>
              <a:rPr lang="en-US" sz="1200" b="1" spc="-25" dirty="0">
                <a:solidFill>
                  <a:srgbClr val="78368C"/>
                </a:solidFill>
                <a:latin typeface="Nexa Bold"/>
                <a:cs typeface="Nexa Bold"/>
              </a:rPr>
              <a:t> </a:t>
            </a:r>
            <a:r>
              <a:rPr lang="en-US" sz="1200" dirty="0">
                <a:latin typeface="NexaRegular"/>
                <a:cs typeface="NexaRegular"/>
              </a:rPr>
              <a:t>meaning</a:t>
            </a:r>
            <a:r>
              <a:rPr lang="en-US" sz="1200" spc="-50" dirty="0">
                <a:latin typeface="NexaRegular"/>
                <a:cs typeface="NexaRegular"/>
              </a:rPr>
              <a:t> </a:t>
            </a:r>
            <a:r>
              <a:rPr lang="en-US" sz="1200" dirty="0">
                <a:latin typeface="NexaRegular"/>
                <a:cs typeface="NexaRegular"/>
              </a:rPr>
              <a:t>they</a:t>
            </a:r>
            <a:r>
              <a:rPr lang="en-US" sz="1200" spc="-50" dirty="0">
                <a:latin typeface="NexaRegular"/>
                <a:cs typeface="NexaRegular"/>
              </a:rPr>
              <a:t> </a:t>
            </a:r>
            <a:r>
              <a:rPr lang="en-US" sz="1200" dirty="0">
                <a:latin typeface="NexaRegular"/>
                <a:cs typeface="NexaRegular"/>
              </a:rPr>
              <a:t>will</a:t>
            </a:r>
            <a:r>
              <a:rPr lang="en-US" sz="1200" spc="-50" dirty="0">
                <a:latin typeface="NexaRegular"/>
                <a:cs typeface="NexaRegular"/>
              </a:rPr>
              <a:t> </a:t>
            </a:r>
            <a:r>
              <a:rPr lang="en-US" sz="1200" dirty="0">
                <a:latin typeface="NexaRegular"/>
                <a:cs typeface="NexaRegular"/>
              </a:rPr>
              <a:t>not</a:t>
            </a:r>
            <a:r>
              <a:rPr lang="en-US" sz="1200" spc="-50" dirty="0">
                <a:latin typeface="NexaRegular"/>
                <a:cs typeface="NexaRegular"/>
              </a:rPr>
              <a:t> </a:t>
            </a:r>
            <a:r>
              <a:rPr lang="en-US" sz="1200" spc="-25" dirty="0">
                <a:latin typeface="NexaRegular"/>
                <a:cs typeface="NexaRegular"/>
              </a:rPr>
              <a:t>be </a:t>
            </a:r>
            <a:r>
              <a:rPr lang="en-US" sz="1200" dirty="0">
                <a:latin typeface="NexaRegular"/>
                <a:cs typeface="NexaRegular"/>
              </a:rPr>
              <a:t>linked</a:t>
            </a:r>
            <a:r>
              <a:rPr lang="en-US" sz="1200" spc="-50" dirty="0">
                <a:latin typeface="NexaRegular"/>
                <a:cs typeface="NexaRegular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NexaRegular"/>
                <a:cs typeface="NexaRegular"/>
              </a:rPr>
              <a:t>back</a:t>
            </a:r>
            <a:r>
              <a:rPr lang="en-US" sz="1200" spc="-45" dirty="0">
                <a:solidFill>
                  <a:schemeClr val="tx1"/>
                </a:solidFill>
                <a:latin typeface="NexaRegular"/>
                <a:cs typeface="NexaRegular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NexaRegular"/>
                <a:cs typeface="NexaRegular"/>
              </a:rPr>
              <a:t>to</a:t>
            </a:r>
            <a:r>
              <a:rPr lang="en-US" sz="1200" spc="-45" dirty="0">
                <a:solidFill>
                  <a:schemeClr val="tx1"/>
                </a:solidFill>
                <a:latin typeface="NexaRegular"/>
                <a:cs typeface="NexaRegular"/>
              </a:rPr>
              <a:t> </a:t>
            </a:r>
            <a:r>
              <a:rPr lang="en-US" sz="1200" spc="-20" dirty="0">
                <a:solidFill>
                  <a:schemeClr val="tx1"/>
                </a:solidFill>
                <a:latin typeface="NexaRegular"/>
                <a:cs typeface="NexaRegular"/>
              </a:rPr>
              <a:t>you.</a:t>
            </a:r>
            <a:endParaRPr lang="en-US" sz="1200" dirty="0">
              <a:solidFill>
                <a:schemeClr val="tx1"/>
              </a:solidFill>
              <a:latin typeface="NexaRegular"/>
              <a:cs typeface="NexaRegular"/>
            </a:endParaRPr>
          </a:p>
          <a:p>
            <a:pPr marL="12700" marR="448309">
              <a:lnSpc>
                <a:spcPct val="125000"/>
              </a:lnSpc>
              <a:spcBef>
                <a:spcPts val="565"/>
              </a:spcBef>
            </a:pPr>
            <a:r>
              <a:rPr lang="en-US" sz="1200" dirty="0">
                <a:solidFill>
                  <a:schemeClr val="tx1"/>
                </a:solidFill>
                <a:latin typeface="NexaRegular"/>
                <a:cs typeface="NexaRegular"/>
              </a:rPr>
              <a:t>If</a:t>
            </a:r>
            <a:r>
              <a:rPr lang="en-US" sz="1200" spc="-40" dirty="0">
                <a:solidFill>
                  <a:schemeClr val="tx1"/>
                </a:solidFill>
                <a:latin typeface="NexaRegular"/>
                <a:cs typeface="NexaRegular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NexaRegular"/>
                <a:cs typeface="NexaRegular"/>
              </a:rPr>
              <a:t>you</a:t>
            </a:r>
            <a:r>
              <a:rPr lang="en-US" sz="1200" spc="-35" dirty="0">
                <a:solidFill>
                  <a:schemeClr val="tx1"/>
                </a:solidFill>
                <a:latin typeface="NexaRegular"/>
                <a:cs typeface="NexaRegular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NexaRegular"/>
                <a:cs typeface="NexaRegular"/>
              </a:rPr>
              <a:t>are</a:t>
            </a:r>
            <a:r>
              <a:rPr lang="en-US" sz="1200" spc="-35" dirty="0">
                <a:solidFill>
                  <a:schemeClr val="tx1"/>
                </a:solidFill>
                <a:latin typeface="NexaRegular"/>
                <a:cs typeface="NexaRegular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NexaRegular"/>
                <a:cs typeface="NexaRegular"/>
              </a:rPr>
              <a:t>invited</a:t>
            </a:r>
            <a:r>
              <a:rPr lang="en-US" sz="1200" spc="-35" dirty="0">
                <a:solidFill>
                  <a:schemeClr val="tx1"/>
                </a:solidFill>
                <a:latin typeface="NexaRegular"/>
                <a:cs typeface="NexaRegular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NexaRegular"/>
                <a:cs typeface="NexaRegular"/>
              </a:rPr>
              <a:t>to</a:t>
            </a:r>
            <a:r>
              <a:rPr lang="en-US" sz="1200" spc="-35" dirty="0">
                <a:solidFill>
                  <a:schemeClr val="tx1"/>
                </a:solidFill>
                <a:latin typeface="NexaRegular"/>
                <a:cs typeface="NexaRegular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NexaRegular"/>
                <a:cs typeface="NexaRegular"/>
              </a:rPr>
              <a:t>take</a:t>
            </a:r>
            <a:r>
              <a:rPr lang="en-US" sz="1200" spc="-35" dirty="0">
                <a:solidFill>
                  <a:schemeClr val="tx1"/>
                </a:solidFill>
                <a:latin typeface="NexaRegular"/>
                <a:cs typeface="NexaRegular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NexaRegular"/>
                <a:cs typeface="NexaRegular"/>
              </a:rPr>
              <a:t>part,</a:t>
            </a:r>
            <a:r>
              <a:rPr lang="en-US" sz="1200" spc="-35" dirty="0">
                <a:solidFill>
                  <a:schemeClr val="tx1"/>
                </a:solidFill>
                <a:latin typeface="NexaRegular"/>
                <a:cs typeface="NexaRegular"/>
              </a:rPr>
              <a:t> </a:t>
            </a:r>
            <a:r>
              <a:rPr lang="en-US" sz="1200" spc="-25" dirty="0">
                <a:solidFill>
                  <a:schemeClr val="tx1"/>
                </a:solidFill>
                <a:latin typeface="NexaRegular"/>
                <a:cs typeface="NexaRegular"/>
              </a:rPr>
              <a:t>you </a:t>
            </a:r>
            <a:r>
              <a:rPr lang="en-US" sz="1200" dirty="0">
                <a:solidFill>
                  <a:schemeClr val="tx1"/>
                </a:solidFill>
                <a:latin typeface="NexaRegular"/>
                <a:cs typeface="NexaRegular"/>
              </a:rPr>
              <a:t>will</a:t>
            </a:r>
            <a:r>
              <a:rPr lang="en-US" sz="1200" spc="-35" dirty="0">
                <a:solidFill>
                  <a:schemeClr val="tx1"/>
                </a:solidFill>
                <a:latin typeface="NexaRegular"/>
                <a:cs typeface="NexaRegular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NexaRegular"/>
                <a:cs typeface="NexaRegular"/>
              </a:rPr>
              <a:t>receive</a:t>
            </a:r>
            <a:r>
              <a:rPr lang="en-US" sz="1200" spc="-30" dirty="0">
                <a:solidFill>
                  <a:schemeClr val="tx1"/>
                </a:solidFill>
                <a:latin typeface="NexaRegular"/>
                <a:cs typeface="NexaRegular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NexaRegular"/>
                <a:cs typeface="NexaRegular"/>
              </a:rPr>
              <a:t>a</a:t>
            </a:r>
            <a:r>
              <a:rPr lang="en-US" sz="1200" spc="-30" dirty="0">
                <a:solidFill>
                  <a:schemeClr val="tx1"/>
                </a:solidFill>
                <a:latin typeface="NexaRegular"/>
                <a:cs typeface="NexaRegular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NexaRegular"/>
                <a:cs typeface="NexaRegular"/>
              </a:rPr>
              <a:t>letter</a:t>
            </a:r>
            <a:r>
              <a:rPr lang="en-US" sz="1200" spc="-35" dirty="0">
                <a:solidFill>
                  <a:schemeClr val="tx1"/>
                </a:solidFill>
                <a:latin typeface="NexaRegular"/>
                <a:cs typeface="NexaRegular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NexaRegular"/>
                <a:cs typeface="NexaRegular"/>
              </a:rPr>
              <a:t>and</a:t>
            </a:r>
            <a:r>
              <a:rPr lang="en-US" sz="1200" spc="-30" dirty="0">
                <a:solidFill>
                  <a:schemeClr val="tx1"/>
                </a:solidFill>
                <a:latin typeface="NexaRegular"/>
                <a:cs typeface="NexaRegular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NexaRegular"/>
                <a:cs typeface="NexaRegular"/>
              </a:rPr>
              <a:t>text</a:t>
            </a:r>
            <a:r>
              <a:rPr lang="en-US" sz="1200" spc="-30" dirty="0">
                <a:solidFill>
                  <a:schemeClr val="tx1"/>
                </a:solidFill>
                <a:latin typeface="NexaRegular"/>
                <a:cs typeface="NexaRegular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NexaRegular"/>
                <a:cs typeface="NexaRegular"/>
              </a:rPr>
              <a:t>message</a:t>
            </a:r>
            <a:endParaRPr lang="en-US" sz="1200" dirty="0">
              <a:solidFill>
                <a:schemeClr val="tx1"/>
              </a:solidFill>
              <a:latin typeface="NexaRegular"/>
              <a:cs typeface="NexaRegular"/>
            </a:endParaRPr>
          </a:p>
          <a:p>
            <a:pPr marL="12700" marR="73025">
              <a:lnSpc>
                <a:spcPct val="125000"/>
              </a:lnSpc>
            </a:pPr>
            <a:r>
              <a:rPr lang="en-US" sz="1200" dirty="0">
                <a:solidFill>
                  <a:schemeClr val="tx1"/>
                </a:solidFill>
                <a:latin typeface="NexaRegular"/>
                <a:cs typeface="NexaRegular"/>
              </a:rPr>
              <a:t>reminders.</a:t>
            </a:r>
            <a:r>
              <a:rPr lang="en-US" sz="1200" spc="-40" dirty="0">
                <a:solidFill>
                  <a:schemeClr val="tx1"/>
                </a:solidFill>
                <a:latin typeface="NexaRegular"/>
                <a:cs typeface="NexaRegular"/>
              </a:rPr>
              <a:t> </a:t>
            </a:r>
            <a:r>
              <a:rPr lang="en-US" sz="1200" spc="-25" dirty="0">
                <a:solidFill>
                  <a:schemeClr val="tx1"/>
                </a:solidFill>
                <a:latin typeface="NexaRegular"/>
                <a:cs typeface="NexaRegular"/>
              </a:rPr>
              <a:t>You</a:t>
            </a:r>
            <a:r>
              <a:rPr lang="en-US" sz="1200" spc="-35" dirty="0">
                <a:solidFill>
                  <a:schemeClr val="tx1"/>
                </a:solidFill>
                <a:latin typeface="NexaRegular"/>
                <a:cs typeface="NexaRegular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NexaRegular"/>
                <a:cs typeface="NexaRegular"/>
              </a:rPr>
              <a:t>will</a:t>
            </a:r>
            <a:r>
              <a:rPr lang="en-US" sz="1200" spc="-40" dirty="0">
                <a:solidFill>
                  <a:schemeClr val="tx1"/>
                </a:solidFill>
                <a:latin typeface="NexaRegular"/>
                <a:cs typeface="NexaRegular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NexaRegular"/>
                <a:cs typeface="NexaRegular"/>
              </a:rPr>
              <a:t>then</a:t>
            </a:r>
            <a:r>
              <a:rPr lang="en-US" sz="1200" spc="-35" dirty="0">
                <a:solidFill>
                  <a:schemeClr val="tx1"/>
                </a:solidFill>
                <a:latin typeface="NexaRegular"/>
                <a:cs typeface="NexaRegular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NexaRegular"/>
                <a:cs typeface="NexaRegular"/>
              </a:rPr>
              <a:t>be</a:t>
            </a:r>
            <a:r>
              <a:rPr lang="en-US" sz="1200" spc="-40" dirty="0">
                <a:solidFill>
                  <a:schemeClr val="tx1"/>
                </a:solidFill>
                <a:latin typeface="NexaRegular"/>
                <a:cs typeface="NexaRegular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NexaRegular"/>
                <a:cs typeface="NexaRegular"/>
              </a:rPr>
              <a:t>able</a:t>
            </a:r>
            <a:r>
              <a:rPr lang="en-US" sz="1200" spc="-35" dirty="0">
                <a:solidFill>
                  <a:schemeClr val="tx1"/>
                </a:solidFill>
                <a:latin typeface="NexaRegular"/>
                <a:cs typeface="NexaRegular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NexaRegular"/>
                <a:cs typeface="NexaRegular"/>
              </a:rPr>
              <a:t>to</a:t>
            </a:r>
            <a:r>
              <a:rPr lang="en-US" sz="1200" spc="-40" dirty="0">
                <a:solidFill>
                  <a:schemeClr val="tx1"/>
                </a:solidFill>
                <a:latin typeface="NexaRegular"/>
                <a:cs typeface="NexaRegular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NexaRegular"/>
                <a:cs typeface="NexaRegular"/>
              </a:rPr>
              <a:t>answer </a:t>
            </a:r>
            <a:r>
              <a:rPr lang="en-US" sz="1200" dirty="0">
                <a:solidFill>
                  <a:schemeClr val="tx1"/>
                </a:solidFill>
                <a:latin typeface="NexaRegular"/>
                <a:cs typeface="NexaRegular"/>
              </a:rPr>
              <a:t>some</a:t>
            </a:r>
            <a:r>
              <a:rPr lang="en-US" sz="1200" spc="-50" dirty="0">
                <a:solidFill>
                  <a:schemeClr val="tx1"/>
                </a:solidFill>
                <a:latin typeface="NexaRegular"/>
                <a:cs typeface="NexaRegular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NexaRegular"/>
                <a:cs typeface="NexaRegular"/>
              </a:rPr>
              <a:t>questions</a:t>
            </a:r>
            <a:r>
              <a:rPr lang="en-US" sz="1200" spc="-50" dirty="0">
                <a:solidFill>
                  <a:schemeClr val="tx1"/>
                </a:solidFill>
                <a:latin typeface="NexaRegular"/>
                <a:cs typeface="NexaRegular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NexaRegular"/>
                <a:cs typeface="NexaRegular"/>
              </a:rPr>
              <a:t>online or on paper.</a:t>
            </a:r>
            <a:endParaRPr sz="1200" dirty="0">
              <a:solidFill>
                <a:schemeClr val="tx1"/>
              </a:solidFill>
              <a:latin typeface="NexaRegular"/>
              <a:cs typeface="NexaRegular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lang="en-GB" sz="1200" spc="-10" dirty="0">
                <a:solidFill>
                  <a:schemeClr val="tx1"/>
                </a:solidFill>
                <a:latin typeface="NexaRegular"/>
                <a:cs typeface="NexaRegular"/>
              </a:rPr>
              <a:t>To </a:t>
            </a:r>
            <a:r>
              <a:rPr sz="1200" spc="-10" dirty="0">
                <a:solidFill>
                  <a:schemeClr val="tx1"/>
                </a:solidFill>
                <a:latin typeface="NexaRegular"/>
                <a:cs typeface="NexaRegular"/>
              </a:rPr>
              <a:t>contact</a:t>
            </a:r>
            <a:r>
              <a:rPr sz="1200" spc="-35" dirty="0">
                <a:solidFill>
                  <a:schemeClr val="tx1"/>
                </a:solidFill>
                <a:latin typeface="NexaRegular"/>
                <a:cs typeface="NexaRegular"/>
              </a:rPr>
              <a:t> </a:t>
            </a:r>
            <a:r>
              <a:rPr sz="1200" dirty="0">
                <a:solidFill>
                  <a:schemeClr val="tx1"/>
                </a:solidFill>
                <a:latin typeface="NexaRegular"/>
                <a:cs typeface="NexaRegular"/>
              </a:rPr>
              <a:t>you,</a:t>
            </a:r>
            <a:r>
              <a:rPr sz="1200" spc="-35" dirty="0">
                <a:solidFill>
                  <a:schemeClr val="tx1"/>
                </a:solidFill>
                <a:latin typeface="NexaRegular"/>
                <a:cs typeface="NexaRegular"/>
              </a:rPr>
              <a:t> </a:t>
            </a:r>
            <a:r>
              <a:rPr sz="1200" dirty="0">
                <a:solidFill>
                  <a:schemeClr val="tx1"/>
                </a:solidFill>
                <a:latin typeface="NexaRegular"/>
                <a:cs typeface="NexaRegular"/>
              </a:rPr>
              <a:t>the</a:t>
            </a:r>
            <a:r>
              <a:rPr sz="1200" spc="-35" dirty="0">
                <a:solidFill>
                  <a:schemeClr val="tx1"/>
                </a:solidFill>
                <a:latin typeface="NexaRegular"/>
                <a:cs typeface="NexaRegular"/>
              </a:rPr>
              <a:t> </a:t>
            </a:r>
            <a:r>
              <a:rPr sz="1200" spc="-10" dirty="0">
                <a:solidFill>
                  <a:schemeClr val="tx1"/>
                </a:solidFill>
                <a:latin typeface="NexaRegular"/>
                <a:cs typeface="NexaRegular"/>
              </a:rPr>
              <a:t>hospital</a:t>
            </a:r>
            <a:endParaRPr sz="1200" dirty="0">
              <a:solidFill>
                <a:schemeClr val="tx1"/>
              </a:solidFill>
              <a:latin typeface="NexaRegular"/>
              <a:cs typeface="NexaRegular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63872" y="6686332"/>
            <a:ext cx="8350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21690" algn="l"/>
              </a:tabLst>
            </a:pPr>
            <a:r>
              <a:rPr sz="1200" u="dbl" dirty="0">
                <a:uFill>
                  <a:solidFill>
                    <a:srgbClr val="8F919E"/>
                  </a:solidFill>
                </a:uFill>
                <a:latin typeface="NexaRegular"/>
                <a:cs typeface="NexaRegular"/>
              </a:rPr>
              <a:t>	</a:t>
            </a:r>
            <a:endParaRPr sz="1200">
              <a:latin typeface="NexaRegular"/>
              <a:cs typeface="NexaRegular"/>
            </a:endParaRPr>
          </a:p>
        </p:txBody>
      </p:sp>
      <p:sp>
        <p:nvSpPr>
          <p:cNvPr id="6" name="object 6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46009" y="6661261"/>
            <a:ext cx="2457450" cy="16372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1200" dirty="0">
                <a:latin typeface="NexaRegular"/>
                <a:cs typeface="NexaRegular"/>
              </a:rPr>
              <a:t>will</a:t>
            </a:r>
            <a:r>
              <a:rPr sz="1200" spc="-55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share</a:t>
            </a:r>
            <a:r>
              <a:rPr sz="1200" spc="-55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some</a:t>
            </a:r>
            <a:r>
              <a:rPr sz="1200" spc="-50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details</a:t>
            </a:r>
            <a:r>
              <a:rPr sz="1200" spc="-55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with</a:t>
            </a:r>
            <a:r>
              <a:rPr sz="1200" spc="-50" dirty="0">
                <a:latin typeface="NexaRegular"/>
                <a:cs typeface="NexaRegular"/>
              </a:rPr>
              <a:t> </a:t>
            </a:r>
            <a:r>
              <a:rPr sz="1200" spc="-25" dirty="0">
                <a:latin typeface="NexaRegular"/>
                <a:cs typeface="NexaRegular"/>
              </a:rPr>
              <a:t>our </a:t>
            </a:r>
            <a:r>
              <a:rPr sz="1200" spc="-10" dirty="0">
                <a:latin typeface="NexaRegular"/>
                <a:cs typeface="NexaRegular"/>
              </a:rPr>
              <a:t>research</a:t>
            </a:r>
            <a:r>
              <a:rPr sz="1200" spc="-35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team.</a:t>
            </a:r>
            <a:r>
              <a:rPr sz="1200" spc="-30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These</a:t>
            </a:r>
            <a:r>
              <a:rPr sz="1200" spc="-35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will</a:t>
            </a:r>
            <a:r>
              <a:rPr sz="1200" spc="-30" dirty="0">
                <a:latin typeface="NexaRegular"/>
                <a:cs typeface="NexaRegular"/>
              </a:rPr>
              <a:t> </a:t>
            </a:r>
            <a:r>
              <a:rPr sz="1200" spc="-10" dirty="0">
                <a:latin typeface="NexaRegular"/>
                <a:cs typeface="NexaRegular"/>
              </a:rPr>
              <a:t>include </a:t>
            </a:r>
            <a:r>
              <a:rPr sz="1200" dirty="0">
                <a:latin typeface="NexaRegular"/>
                <a:cs typeface="NexaRegular"/>
              </a:rPr>
              <a:t>your</a:t>
            </a:r>
            <a:r>
              <a:rPr sz="1200" spc="-45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name,</a:t>
            </a:r>
            <a:r>
              <a:rPr sz="1200" spc="-45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phone</a:t>
            </a:r>
            <a:r>
              <a:rPr sz="1200" spc="-45" dirty="0">
                <a:latin typeface="NexaRegular"/>
                <a:cs typeface="NexaRegular"/>
              </a:rPr>
              <a:t> </a:t>
            </a:r>
            <a:r>
              <a:rPr sz="1200" spc="-20" dirty="0">
                <a:latin typeface="NexaRegular"/>
                <a:cs typeface="NexaRegular"/>
              </a:rPr>
              <a:t>number,</a:t>
            </a:r>
            <a:r>
              <a:rPr sz="1200" spc="-45" dirty="0">
                <a:latin typeface="NexaRegular"/>
                <a:cs typeface="NexaRegular"/>
              </a:rPr>
              <a:t> </a:t>
            </a:r>
            <a:r>
              <a:rPr sz="1200" spc="-25" dirty="0">
                <a:latin typeface="NexaRegular"/>
                <a:cs typeface="NexaRegular"/>
              </a:rPr>
              <a:t>and </a:t>
            </a:r>
            <a:r>
              <a:rPr sz="1200" dirty="0">
                <a:latin typeface="NexaRegular"/>
                <a:cs typeface="NexaRegular"/>
              </a:rPr>
              <a:t>postal</a:t>
            </a:r>
            <a:r>
              <a:rPr sz="1200" spc="-65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address.</a:t>
            </a:r>
            <a:r>
              <a:rPr sz="1200" spc="-60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We</a:t>
            </a:r>
            <a:r>
              <a:rPr sz="1200" spc="-65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will</a:t>
            </a:r>
            <a:r>
              <a:rPr sz="1200" spc="-60" dirty="0">
                <a:latin typeface="NexaRegular"/>
                <a:cs typeface="NexaRegular"/>
              </a:rPr>
              <a:t> </a:t>
            </a:r>
            <a:r>
              <a:rPr sz="1200" dirty="0">
                <a:latin typeface="NexaRegular"/>
                <a:cs typeface="NexaRegular"/>
              </a:rPr>
              <a:t>keep</a:t>
            </a:r>
            <a:r>
              <a:rPr sz="1200" spc="-60" dirty="0">
                <a:latin typeface="NexaRegular"/>
                <a:cs typeface="NexaRegular"/>
              </a:rPr>
              <a:t> </a:t>
            </a:r>
            <a:r>
              <a:rPr sz="1200" spc="-20" dirty="0">
                <a:latin typeface="NexaRegular"/>
                <a:cs typeface="NexaRegular"/>
              </a:rPr>
              <a:t>your </a:t>
            </a:r>
            <a:r>
              <a:rPr sz="1200" dirty="0">
                <a:latin typeface="NexaRegular"/>
                <a:cs typeface="NexaRegular"/>
              </a:rPr>
              <a:t>details</a:t>
            </a:r>
            <a:r>
              <a:rPr sz="1200" spc="-80" dirty="0">
                <a:latin typeface="NexaRegular"/>
                <a:cs typeface="NexaRegular"/>
              </a:rPr>
              <a:t> </a:t>
            </a:r>
            <a:r>
              <a:rPr sz="1200" b="1" spc="-10" dirty="0">
                <a:solidFill>
                  <a:srgbClr val="78368C"/>
                </a:solidFill>
                <a:latin typeface="Nexa Bold"/>
                <a:cs typeface="Nexa Bold"/>
              </a:rPr>
              <a:t>secure.</a:t>
            </a:r>
            <a:endParaRPr lang="en-US" sz="1200" b="1" spc="-10" dirty="0">
              <a:solidFill>
                <a:srgbClr val="78368C"/>
              </a:solidFill>
              <a:latin typeface="Nexa Bold"/>
              <a:cs typeface="Nexa Bold"/>
            </a:endParaRPr>
          </a:p>
          <a:p>
            <a:pPr marL="12700" marR="5080">
              <a:lnSpc>
                <a:spcPct val="125000"/>
              </a:lnSpc>
              <a:spcBef>
                <a:spcPts val="100"/>
              </a:spcBef>
            </a:pPr>
            <a:endParaRPr lang="en-GB" sz="1200" b="1" spc="-10" dirty="0">
              <a:solidFill>
                <a:srgbClr val="78368C"/>
              </a:solidFill>
              <a:latin typeface="Nexa Bold"/>
              <a:cs typeface="Nexa Bold"/>
            </a:endParaRPr>
          </a:p>
          <a:p>
            <a:pPr marL="12700" marR="5080">
              <a:lnSpc>
                <a:spcPct val="125000"/>
              </a:lnSpc>
              <a:spcBef>
                <a:spcPts val="100"/>
              </a:spcBef>
            </a:pPr>
            <a:endParaRPr sz="1200" dirty="0">
              <a:latin typeface="Nexa Bold"/>
              <a:cs typeface="Nexa Bold"/>
            </a:endParaRPr>
          </a:p>
        </p:txBody>
      </p:sp>
      <p:grpSp>
        <p:nvGrpSpPr>
          <p:cNvPr id="9" name="object 9"/>
          <p:cNvGrpSpPr>
            <a:grpSpLocks noGrp="1" noUngrp="1" noRot="1" noMove="1" noResize="1"/>
          </p:cNvGrpSpPr>
          <p:nvPr/>
        </p:nvGrpSpPr>
        <p:grpSpPr>
          <a:xfrm>
            <a:off x="2573969" y="6589018"/>
            <a:ext cx="4970199" cy="3690088"/>
            <a:chOff x="1959303" y="6551998"/>
            <a:chExt cx="5600700" cy="3809365"/>
          </a:xfrm>
        </p:grpSpPr>
        <p:sp>
          <p:nvSpPr>
            <p:cNvPr id="10" name="object 10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145048" y="9917065"/>
              <a:ext cx="5415280" cy="443865"/>
            </a:xfrm>
            <a:custGeom>
              <a:avLst/>
              <a:gdLst/>
              <a:ahLst/>
              <a:cxnLst/>
              <a:rect l="l" t="t" r="r" b="b"/>
              <a:pathLst>
                <a:path w="5415280" h="443865">
                  <a:moveTo>
                    <a:pt x="3073476" y="0"/>
                  </a:moveTo>
                  <a:lnTo>
                    <a:pt x="2754312" y="1181"/>
                  </a:lnTo>
                  <a:lnTo>
                    <a:pt x="2001041" y="13879"/>
                  </a:lnTo>
                  <a:lnTo>
                    <a:pt x="1394209" y="36012"/>
                  </a:lnTo>
                  <a:lnTo>
                    <a:pt x="981086" y="59350"/>
                  </a:lnTo>
                  <a:lnTo>
                    <a:pt x="722844" y="78918"/>
                  </a:lnTo>
                  <a:lnTo>
                    <a:pt x="540786" y="96135"/>
                  </a:lnTo>
                  <a:lnTo>
                    <a:pt x="419620" y="109884"/>
                  </a:lnTo>
                  <a:lnTo>
                    <a:pt x="346543" y="119419"/>
                  </a:lnTo>
                  <a:lnTo>
                    <a:pt x="279865" y="129234"/>
                  </a:lnTo>
                  <a:lnTo>
                    <a:pt x="219786" y="139314"/>
                  </a:lnTo>
                  <a:lnTo>
                    <a:pt x="166509" y="149643"/>
                  </a:lnTo>
                  <a:lnTo>
                    <a:pt x="120237" y="160208"/>
                  </a:lnTo>
                  <a:lnTo>
                    <a:pt x="81172" y="170994"/>
                  </a:lnTo>
                  <a:lnTo>
                    <a:pt x="36532" y="187554"/>
                  </a:lnTo>
                  <a:lnTo>
                    <a:pt x="4126" y="210270"/>
                  </a:lnTo>
                  <a:lnTo>
                    <a:pt x="0" y="221869"/>
                  </a:lnTo>
                  <a:lnTo>
                    <a:pt x="1035" y="227685"/>
                  </a:lnTo>
                  <a:lnTo>
                    <a:pt x="36532" y="256180"/>
                  </a:lnTo>
                  <a:lnTo>
                    <a:pt x="81172" y="272739"/>
                  </a:lnTo>
                  <a:lnTo>
                    <a:pt x="120237" y="283524"/>
                  </a:lnTo>
                  <a:lnTo>
                    <a:pt x="166509" y="294089"/>
                  </a:lnTo>
                  <a:lnTo>
                    <a:pt x="219786" y="304418"/>
                  </a:lnTo>
                  <a:lnTo>
                    <a:pt x="279865" y="314497"/>
                  </a:lnTo>
                  <a:lnTo>
                    <a:pt x="346543" y="324312"/>
                  </a:lnTo>
                  <a:lnTo>
                    <a:pt x="419620" y="333848"/>
                  </a:lnTo>
                  <a:lnTo>
                    <a:pt x="540786" y="347596"/>
                  </a:lnTo>
                  <a:lnTo>
                    <a:pt x="675209" y="360634"/>
                  </a:lnTo>
                  <a:lnTo>
                    <a:pt x="873877" y="376828"/>
                  </a:lnTo>
                  <a:lnTo>
                    <a:pt x="1210242" y="398332"/>
                  </a:lnTo>
                  <a:lnTo>
                    <a:pt x="1654330" y="418720"/>
                  </a:lnTo>
                  <a:lnTo>
                    <a:pt x="2293685" y="436533"/>
                  </a:lnTo>
                  <a:lnTo>
                    <a:pt x="3073476" y="443738"/>
                  </a:lnTo>
                  <a:lnTo>
                    <a:pt x="3853266" y="436533"/>
                  </a:lnTo>
                  <a:lnTo>
                    <a:pt x="4492622" y="418720"/>
                  </a:lnTo>
                  <a:lnTo>
                    <a:pt x="4936709" y="398332"/>
                  </a:lnTo>
                  <a:lnTo>
                    <a:pt x="5273075" y="376828"/>
                  </a:lnTo>
                  <a:lnTo>
                    <a:pt x="5414956" y="365578"/>
                  </a:lnTo>
                  <a:lnTo>
                    <a:pt x="5414956" y="78154"/>
                  </a:lnTo>
                  <a:lnTo>
                    <a:pt x="5110381" y="55715"/>
                  </a:lnTo>
                  <a:lnTo>
                    <a:pt x="4689251" y="33096"/>
                  </a:lnTo>
                  <a:lnTo>
                    <a:pt x="4073946" y="12019"/>
                  </a:lnTo>
                  <a:lnTo>
                    <a:pt x="3313666" y="667"/>
                  </a:lnTo>
                  <a:lnTo>
                    <a:pt x="3073476" y="0"/>
                  </a:lnTo>
                  <a:close/>
                </a:path>
              </a:pathLst>
            </a:custGeom>
            <a:solidFill>
              <a:srgbClr val="9C9B8E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256445" y="6808111"/>
              <a:ext cx="2449830" cy="3168650"/>
            </a:xfrm>
            <a:custGeom>
              <a:avLst/>
              <a:gdLst/>
              <a:ahLst/>
              <a:cxnLst/>
              <a:rect l="l" t="t" r="r" b="b"/>
              <a:pathLst>
                <a:path w="2449829" h="3168650">
                  <a:moveTo>
                    <a:pt x="2390165" y="0"/>
                  </a:moveTo>
                  <a:lnTo>
                    <a:pt x="59397" y="0"/>
                  </a:lnTo>
                  <a:lnTo>
                    <a:pt x="36277" y="4665"/>
                  </a:lnTo>
                  <a:lnTo>
                    <a:pt x="17397" y="17391"/>
                  </a:lnTo>
                  <a:lnTo>
                    <a:pt x="4667" y="36267"/>
                  </a:lnTo>
                  <a:lnTo>
                    <a:pt x="0" y="59385"/>
                  </a:lnTo>
                  <a:lnTo>
                    <a:pt x="0" y="3109150"/>
                  </a:lnTo>
                  <a:lnTo>
                    <a:pt x="4667" y="3132270"/>
                  </a:lnTo>
                  <a:lnTo>
                    <a:pt x="17397" y="3151150"/>
                  </a:lnTo>
                  <a:lnTo>
                    <a:pt x="36277" y="3163880"/>
                  </a:lnTo>
                  <a:lnTo>
                    <a:pt x="59397" y="3168548"/>
                  </a:lnTo>
                  <a:lnTo>
                    <a:pt x="2390165" y="3168548"/>
                  </a:lnTo>
                  <a:lnTo>
                    <a:pt x="2413285" y="3163880"/>
                  </a:lnTo>
                  <a:lnTo>
                    <a:pt x="2432165" y="3151150"/>
                  </a:lnTo>
                  <a:lnTo>
                    <a:pt x="2444895" y="3132270"/>
                  </a:lnTo>
                  <a:lnTo>
                    <a:pt x="2449563" y="3109150"/>
                  </a:lnTo>
                  <a:lnTo>
                    <a:pt x="2449563" y="59385"/>
                  </a:lnTo>
                  <a:lnTo>
                    <a:pt x="2444895" y="36267"/>
                  </a:lnTo>
                  <a:lnTo>
                    <a:pt x="2432165" y="17391"/>
                  </a:lnTo>
                  <a:lnTo>
                    <a:pt x="2413285" y="4665"/>
                  </a:lnTo>
                  <a:lnTo>
                    <a:pt x="2390165" y="0"/>
                  </a:lnTo>
                  <a:close/>
                </a:path>
              </a:pathLst>
            </a:custGeom>
            <a:solidFill>
              <a:srgbClr val="454A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387547" y="6938847"/>
              <a:ext cx="2187575" cy="2907030"/>
            </a:xfrm>
            <a:custGeom>
              <a:avLst/>
              <a:gdLst/>
              <a:ahLst/>
              <a:cxnLst/>
              <a:rect l="l" t="t" r="r" b="b"/>
              <a:pathLst>
                <a:path w="2187575" h="2907029">
                  <a:moveTo>
                    <a:pt x="2187333" y="0"/>
                  </a:moveTo>
                  <a:lnTo>
                    <a:pt x="2158873" y="0"/>
                  </a:lnTo>
                  <a:lnTo>
                    <a:pt x="2158873" y="1963420"/>
                  </a:lnTo>
                  <a:lnTo>
                    <a:pt x="2158873" y="1965960"/>
                  </a:lnTo>
                  <a:lnTo>
                    <a:pt x="2158873" y="2165350"/>
                  </a:lnTo>
                  <a:lnTo>
                    <a:pt x="2158873" y="2166620"/>
                  </a:lnTo>
                  <a:lnTo>
                    <a:pt x="2158873" y="2849880"/>
                  </a:lnTo>
                  <a:lnTo>
                    <a:pt x="28460" y="2849880"/>
                  </a:lnTo>
                  <a:lnTo>
                    <a:pt x="28460" y="0"/>
                  </a:lnTo>
                  <a:lnTo>
                    <a:pt x="0" y="0"/>
                  </a:lnTo>
                  <a:lnTo>
                    <a:pt x="0" y="1963420"/>
                  </a:lnTo>
                  <a:lnTo>
                    <a:pt x="17818" y="1963420"/>
                  </a:lnTo>
                  <a:lnTo>
                    <a:pt x="17818" y="1965960"/>
                  </a:lnTo>
                  <a:lnTo>
                    <a:pt x="15989" y="1965960"/>
                  </a:lnTo>
                  <a:lnTo>
                    <a:pt x="15989" y="2165350"/>
                  </a:lnTo>
                  <a:lnTo>
                    <a:pt x="6946" y="2165350"/>
                  </a:lnTo>
                  <a:lnTo>
                    <a:pt x="6946" y="2166620"/>
                  </a:lnTo>
                  <a:lnTo>
                    <a:pt x="5664" y="2166620"/>
                  </a:lnTo>
                  <a:lnTo>
                    <a:pt x="5664" y="2165350"/>
                  </a:lnTo>
                  <a:lnTo>
                    <a:pt x="0" y="2165350"/>
                  </a:lnTo>
                  <a:lnTo>
                    <a:pt x="0" y="2166620"/>
                  </a:lnTo>
                  <a:lnTo>
                    <a:pt x="0" y="2849880"/>
                  </a:lnTo>
                  <a:lnTo>
                    <a:pt x="0" y="2907030"/>
                  </a:lnTo>
                  <a:lnTo>
                    <a:pt x="2187333" y="2907030"/>
                  </a:lnTo>
                  <a:lnTo>
                    <a:pt x="2187333" y="1963420"/>
                  </a:lnTo>
                  <a:lnTo>
                    <a:pt x="2187333" y="0"/>
                  </a:lnTo>
                  <a:close/>
                </a:path>
              </a:pathLst>
            </a:custGeom>
            <a:solidFill>
              <a:srgbClr val="38384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416007" y="6938835"/>
              <a:ext cx="2130425" cy="2850515"/>
            </a:xfrm>
            <a:custGeom>
              <a:avLst/>
              <a:gdLst/>
              <a:ahLst/>
              <a:cxnLst/>
              <a:rect l="l" t="t" r="r" b="b"/>
              <a:pathLst>
                <a:path w="2130425" h="2850515">
                  <a:moveTo>
                    <a:pt x="2130412" y="0"/>
                  </a:moveTo>
                  <a:lnTo>
                    <a:pt x="0" y="0"/>
                  </a:lnTo>
                  <a:lnTo>
                    <a:pt x="0" y="2850057"/>
                  </a:lnTo>
                  <a:lnTo>
                    <a:pt x="2130412" y="2850057"/>
                  </a:lnTo>
                  <a:lnTo>
                    <a:pt x="21304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076577" y="6676045"/>
              <a:ext cx="809625" cy="351155"/>
            </a:xfrm>
            <a:custGeom>
              <a:avLst/>
              <a:gdLst/>
              <a:ahLst/>
              <a:cxnLst/>
              <a:rect l="l" t="t" r="r" b="b"/>
              <a:pathLst>
                <a:path w="809625" h="351154">
                  <a:moveTo>
                    <a:pt x="712774" y="0"/>
                  </a:moveTo>
                  <a:lnTo>
                    <a:pt x="96519" y="0"/>
                  </a:lnTo>
                  <a:lnTo>
                    <a:pt x="58946" y="7585"/>
                  </a:lnTo>
                  <a:lnTo>
                    <a:pt x="28267" y="28273"/>
                  </a:lnTo>
                  <a:lnTo>
                    <a:pt x="7583" y="58957"/>
                  </a:lnTo>
                  <a:lnTo>
                    <a:pt x="0" y="96532"/>
                  </a:lnTo>
                  <a:lnTo>
                    <a:pt x="0" y="350647"/>
                  </a:lnTo>
                  <a:lnTo>
                    <a:pt x="809294" y="350647"/>
                  </a:lnTo>
                  <a:lnTo>
                    <a:pt x="809294" y="96532"/>
                  </a:lnTo>
                  <a:lnTo>
                    <a:pt x="801710" y="58957"/>
                  </a:lnTo>
                  <a:lnTo>
                    <a:pt x="781027" y="28273"/>
                  </a:lnTo>
                  <a:lnTo>
                    <a:pt x="750348" y="7585"/>
                  </a:lnTo>
                  <a:lnTo>
                    <a:pt x="712774" y="0"/>
                  </a:lnTo>
                  <a:close/>
                </a:path>
              </a:pathLst>
            </a:custGeom>
            <a:solidFill>
              <a:srgbClr val="B8BA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076572" y="6976605"/>
              <a:ext cx="809625" cy="50165"/>
            </a:xfrm>
            <a:custGeom>
              <a:avLst/>
              <a:gdLst/>
              <a:ahLst/>
              <a:cxnLst/>
              <a:rect l="l" t="t" r="r" b="b"/>
              <a:pathLst>
                <a:path w="809625" h="50165">
                  <a:moveTo>
                    <a:pt x="809294" y="0"/>
                  </a:moveTo>
                  <a:lnTo>
                    <a:pt x="0" y="0"/>
                  </a:lnTo>
                  <a:lnTo>
                    <a:pt x="0" y="50088"/>
                  </a:lnTo>
                  <a:lnTo>
                    <a:pt x="809294" y="50088"/>
                  </a:lnTo>
                  <a:lnTo>
                    <a:pt x="809294" y="0"/>
                  </a:lnTo>
                  <a:close/>
                </a:path>
              </a:pathLst>
            </a:custGeom>
            <a:solidFill>
              <a:srgbClr val="8F919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282428" y="6551998"/>
              <a:ext cx="398145" cy="267335"/>
            </a:xfrm>
            <a:custGeom>
              <a:avLst/>
              <a:gdLst/>
              <a:ahLst/>
              <a:cxnLst/>
              <a:rect l="l" t="t" r="r" b="b"/>
              <a:pathLst>
                <a:path w="398145" h="267334">
                  <a:moveTo>
                    <a:pt x="295046" y="0"/>
                  </a:moveTo>
                  <a:lnTo>
                    <a:pt x="102539" y="0"/>
                  </a:lnTo>
                  <a:lnTo>
                    <a:pt x="75496" y="4660"/>
                  </a:lnTo>
                  <a:lnTo>
                    <a:pt x="52154" y="17675"/>
                  </a:lnTo>
                  <a:lnTo>
                    <a:pt x="34329" y="37590"/>
                  </a:lnTo>
                  <a:lnTo>
                    <a:pt x="23837" y="62953"/>
                  </a:lnTo>
                  <a:lnTo>
                    <a:pt x="0" y="168732"/>
                  </a:lnTo>
                  <a:lnTo>
                    <a:pt x="224" y="205397"/>
                  </a:lnTo>
                  <a:lnTo>
                    <a:pt x="15690" y="236866"/>
                  </a:lnTo>
                  <a:lnTo>
                    <a:pt x="42987" y="258873"/>
                  </a:lnTo>
                  <a:lnTo>
                    <a:pt x="78701" y="267157"/>
                  </a:lnTo>
                  <a:lnTo>
                    <a:pt x="318884" y="267157"/>
                  </a:lnTo>
                  <a:lnTo>
                    <a:pt x="354598" y="258873"/>
                  </a:lnTo>
                  <a:lnTo>
                    <a:pt x="381896" y="236866"/>
                  </a:lnTo>
                  <a:lnTo>
                    <a:pt x="397367" y="205397"/>
                  </a:lnTo>
                  <a:lnTo>
                    <a:pt x="397598" y="168732"/>
                  </a:lnTo>
                  <a:lnTo>
                    <a:pt x="373760" y="62953"/>
                  </a:lnTo>
                  <a:lnTo>
                    <a:pt x="363262" y="37590"/>
                  </a:lnTo>
                  <a:lnTo>
                    <a:pt x="345433" y="17675"/>
                  </a:lnTo>
                  <a:lnTo>
                    <a:pt x="322090" y="4660"/>
                  </a:lnTo>
                  <a:lnTo>
                    <a:pt x="295046" y="0"/>
                  </a:lnTo>
                  <a:close/>
                </a:path>
              </a:pathLst>
            </a:custGeom>
            <a:solidFill>
              <a:srgbClr val="B8BA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384023" y="6592923"/>
              <a:ext cx="194411" cy="72351"/>
            </a:xfrm>
            <a:prstGeom prst="rect">
              <a:avLst/>
            </a:prstGeom>
          </p:spPr>
        </p:pic>
        <p:sp>
          <p:nvSpPr>
            <p:cNvPr id="18" name="object 18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578910" y="7218844"/>
              <a:ext cx="1745614" cy="1660525"/>
            </a:xfrm>
            <a:custGeom>
              <a:avLst/>
              <a:gdLst/>
              <a:ahLst/>
              <a:cxnLst/>
              <a:rect l="l" t="t" r="r" b="b"/>
              <a:pathLst>
                <a:path w="1745614" h="1660525">
                  <a:moveTo>
                    <a:pt x="412369" y="206184"/>
                  </a:moveTo>
                  <a:lnTo>
                    <a:pt x="406908" y="158965"/>
                  </a:lnTo>
                  <a:lnTo>
                    <a:pt x="391375" y="115595"/>
                  </a:lnTo>
                  <a:lnTo>
                    <a:pt x="389661" y="112903"/>
                  </a:lnTo>
                  <a:lnTo>
                    <a:pt x="389661" y="206184"/>
                  </a:lnTo>
                  <a:lnTo>
                    <a:pt x="383095" y="254901"/>
                  </a:lnTo>
                  <a:lnTo>
                    <a:pt x="364578" y="298716"/>
                  </a:lnTo>
                  <a:lnTo>
                    <a:pt x="335864" y="335864"/>
                  </a:lnTo>
                  <a:lnTo>
                    <a:pt x="298716" y="364578"/>
                  </a:lnTo>
                  <a:lnTo>
                    <a:pt x="254901" y="383095"/>
                  </a:lnTo>
                  <a:lnTo>
                    <a:pt x="206184" y="389661"/>
                  </a:lnTo>
                  <a:lnTo>
                    <a:pt x="157467" y="383095"/>
                  </a:lnTo>
                  <a:lnTo>
                    <a:pt x="113652" y="364578"/>
                  </a:lnTo>
                  <a:lnTo>
                    <a:pt x="76504" y="335864"/>
                  </a:lnTo>
                  <a:lnTo>
                    <a:pt x="47790" y="298716"/>
                  </a:lnTo>
                  <a:lnTo>
                    <a:pt x="29273" y="254901"/>
                  </a:lnTo>
                  <a:lnTo>
                    <a:pt x="22707" y="206184"/>
                  </a:lnTo>
                  <a:lnTo>
                    <a:pt x="29273" y="157467"/>
                  </a:lnTo>
                  <a:lnTo>
                    <a:pt x="47790" y="113652"/>
                  </a:lnTo>
                  <a:lnTo>
                    <a:pt x="76504" y="76504"/>
                  </a:lnTo>
                  <a:lnTo>
                    <a:pt x="113652" y="47790"/>
                  </a:lnTo>
                  <a:lnTo>
                    <a:pt x="157467" y="29273"/>
                  </a:lnTo>
                  <a:lnTo>
                    <a:pt x="206184" y="22707"/>
                  </a:lnTo>
                  <a:lnTo>
                    <a:pt x="254901" y="29273"/>
                  </a:lnTo>
                  <a:lnTo>
                    <a:pt x="298716" y="47790"/>
                  </a:lnTo>
                  <a:lnTo>
                    <a:pt x="335864" y="76504"/>
                  </a:lnTo>
                  <a:lnTo>
                    <a:pt x="364578" y="113652"/>
                  </a:lnTo>
                  <a:lnTo>
                    <a:pt x="383095" y="157467"/>
                  </a:lnTo>
                  <a:lnTo>
                    <a:pt x="389661" y="206184"/>
                  </a:lnTo>
                  <a:lnTo>
                    <a:pt x="389661" y="112903"/>
                  </a:lnTo>
                  <a:lnTo>
                    <a:pt x="367017" y="77304"/>
                  </a:lnTo>
                  <a:lnTo>
                    <a:pt x="335064" y="45351"/>
                  </a:lnTo>
                  <a:lnTo>
                    <a:pt x="299478" y="22707"/>
                  </a:lnTo>
                  <a:lnTo>
                    <a:pt x="253403" y="5461"/>
                  </a:lnTo>
                  <a:lnTo>
                    <a:pt x="206184" y="0"/>
                  </a:lnTo>
                  <a:lnTo>
                    <a:pt x="158965" y="5461"/>
                  </a:lnTo>
                  <a:lnTo>
                    <a:pt x="115582" y="20993"/>
                  </a:lnTo>
                  <a:lnTo>
                    <a:pt x="77304" y="45351"/>
                  </a:lnTo>
                  <a:lnTo>
                    <a:pt x="45351" y="77304"/>
                  </a:lnTo>
                  <a:lnTo>
                    <a:pt x="20980" y="115595"/>
                  </a:lnTo>
                  <a:lnTo>
                    <a:pt x="5448" y="158965"/>
                  </a:lnTo>
                  <a:lnTo>
                    <a:pt x="0" y="206184"/>
                  </a:lnTo>
                  <a:lnTo>
                    <a:pt x="5448" y="253403"/>
                  </a:lnTo>
                  <a:lnTo>
                    <a:pt x="20980" y="296773"/>
                  </a:lnTo>
                  <a:lnTo>
                    <a:pt x="45351" y="335064"/>
                  </a:lnTo>
                  <a:lnTo>
                    <a:pt x="77304" y="367017"/>
                  </a:lnTo>
                  <a:lnTo>
                    <a:pt x="115582" y="391375"/>
                  </a:lnTo>
                  <a:lnTo>
                    <a:pt x="158965" y="406908"/>
                  </a:lnTo>
                  <a:lnTo>
                    <a:pt x="206184" y="412369"/>
                  </a:lnTo>
                  <a:lnTo>
                    <a:pt x="253403" y="406908"/>
                  </a:lnTo>
                  <a:lnTo>
                    <a:pt x="296773" y="391375"/>
                  </a:lnTo>
                  <a:lnTo>
                    <a:pt x="335064" y="367017"/>
                  </a:lnTo>
                  <a:lnTo>
                    <a:pt x="367017" y="335064"/>
                  </a:lnTo>
                  <a:lnTo>
                    <a:pt x="391375" y="296773"/>
                  </a:lnTo>
                  <a:lnTo>
                    <a:pt x="406908" y="253403"/>
                  </a:lnTo>
                  <a:lnTo>
                    <a:pt x="412369" y="206184"/>
                  </a:lnTo>
                  <a:close/>
                </a:path>
                <a:path w="1745614" h="1660525">
                  <a:moveTo>
                    <a:pt x="640740" y="1611109"/>
                  </a:moveTo>
                  <a:lnTo>
                    <a:pt x="497649" y="1611109"/>
                  </a:lnTo>
                  <a:lnTo>
                    <a:pt x="497649" y="1660486"/>
                  </a:lnTo>
                  <a:lnTo>
                    <a:pt x="640740" y="1660486"/>
                  </a:lnTo>
                  <a:lnTo>
                    <a:pt x="640740" y="1611109"/>
                  </a:lnTo>
                  <a:close/>
                </a:path>
                <a:path w="1745614" h="1660525">
                  <a:moveTo>
                    <a:pt x="1250797" y="946365"/>
                  </a:moveTo>
                  <a:lnTo>
                    <a:pt x="497649" y="946365"/>
                  </a:lnTo>
                  <a:lnTo>
                    <a:pt x="497649" y="995743"/>
                  </a:lnTo>
                  <a:lnTo>
                    <a:pt x="1250797" y="995743"/>
                  </a:lnTo>
                  <a:lnTo>
                    <a:pt x="1250797" y="946365"/>
                  </a:lnTo>
                  <a:close/>
                </a:path>
                <a:path w="1745614" h="1660525">
                  <a:moveTo>
                    <a:pt x="1540268" y="281622"/>
                  </a:moveTo>
                  <a:lnTo>
                    <a:pt x="497662" y="281622"/>
                  </a:lnTo>
                  <a:lnTo>
                    <a:pt x="497662" y="331000"/>
                  </a:lnTo>
                  <a:lnTo>
                    <a:pt x="1540268" y="331000"/>
                  </a:lnTo>
                  <a:lnTo>
                    <a:pt x="1540268" y="281622"/>
                  </a:lnTo>
                  <a:close/>
                </a:path>
                <a:path w="1745614" h="1660525">
                  <a:moveTo>
                    <a:pt x="1745081" y="1514094"/>
                  </a:moveTo>
                  <a:lnTo>
                    <a:pt x="497674" y="1514094"/>
                  </a:lnTo>
                  <a:lnTo>
                    <a:pt x="497674" y="1563471"/>
                  </a:lnTo>
                  <a:lnTo>
                    <a:pt x="1745081" y="1563471"/>
                  </a:lnTo>
                  <a:lnTo>
                    <a:pt x="1745081" y="1514094"/>
                  </a:lnTo>
                  <a:close/>
                </a:path>
                <a:path w="1745614" h="1660525">
                  <a:moveTo>
                    <a:pt x="1745081" y="1417078"/>
                  </a:moveTo>
                  <a:lnTo>
                    <a:pt x="497674" y="1417078"/>
                  </a:lnTo>
                  <a:lnTo>
                    <a:pt x="497674" y="1466456"/>
                  </a:lnTo>
                  <a:lnTo>
                    <a:pt x="1745081" y="1466456"/>
                  </a:lnTo>
                  <a:lnTo>
                    <a:pt x="1745081" y="1417078"/>
                  </a:lnTo>
                  <a:close/>
                </a:path>
                <a:path w="1745614" h="1660525">
                  <a:moveTo>
                    <a:pt x="1745081" y="849350"/>
                  </a:moveTo>
                  <a:lnTo>
                    <a:pt x="497674" y="849350"/>
                  </a:lnTo>
                  <a:lnTo>
                    <a:pt x="497674" y="898728"/>
                  </a:lnTo>
                  <a:lnTo>
                    <a:pt x="1745081" y="898728"/>
                  </a:lnTo>
                  <a:lnTo>
                    <a:pt x="1745081" y="849350"/>
                  </a:lnTo>
                  <a:close/>
                </a:path>
                <a:path w="1745614" h="1660525">
                  <a:moveTo>
                    <a:pt x="1745081" y="752348"/>
                  </a:moveTo>
                  <a:lnTo>
                    <a:pt x="497674" y="752348"/>
                  </a:lnTo>
                  <a:lnTo>
                    <a:pt x="497674" y="801725"/>
                  </a:lnTo>
                  <a:lnTo>
                    <a:pt x="1745081" y="801725"/>
                  </a:lnTo>
                  <a:lnTo>
                    <a:pt x="1745081" y="752348"/>
                  </a:lnTo>
                  <a:close/>
                </a:path>
                <a:path w="1745614" h="1660525">
                  <a:moveTo>
                    <a:pt x="1745081" y="184619"/>
                  </a:moveTo>
                  <a:lnTo>
                    <a:pt x="497674" y="184619"/>
                  </a:lnTo>
                  <a:lnTo>
                    <a:pt x="497674" y="233997"/>
                  </a:lnTo>
                  <a:lnTo>
                    <a:pt x="1745081" y="233997"/>
                  </a:lnTo>
                  <a:lnTo>
                    <a:pt x="1745081" y="184619"/>
                  </a:lnTo>
                  <a:close/>
                </a:path>
                <a:path w="1745614" h="1660525">
                  <a:moveTo>
                    <a:pt x="1745081" y="87617"/>
                  </a:moveTo>
                  <a:lnTo>
                    <a:pt x="497674" y="87617"/>
                  </a:lnTo>
                  <a:lnTo>
                    <a:pt x="497674" y="136982"/>
                  </a:lnTo>
                  <a:lnTo>
                    <a:pt x="1745081" y="136982"/>
                  </a:lnTo>
                  <a:lnTo>
                    <a:pt x="1745081" y="87617"/>
                  </a:lnTo>
                  <a:close/>
                </a:path>
              </a:pathLst>
            </a:custGeom>
            <a:solidFill>
              <a:srgbClr val="B3C2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>
              <a:picLocks noGrp="1" noRot="1" noMove="1" noResize="1" noEditPoints="1" noAdjustHandles="1" noChangeArrowheads="1" noChangeShapeType="1" noCrop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959303" y="7847996"/>
              <a:ext cx="3364688" cy="2441972"/>
            </a:xfrm>
            <a:prstGeom prst="rect">
              <a:avLst/>
            </a:prstGeom>
          </p:spPr>
        </p:pic>
        <p:sp>
          <p:nvSpPr>
            <p:cNvPr id="20" name="object 20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665999" y="7163996"/>
              <a:ext cx="321310" cy="382905"/>
            </a:xfrm>
            <a:custGeom>
              <a:avLst/>
              <a:gdLst/>
              <a:ahLst/>
              <a:cxnLst/>
              <a:rect l="l" t="t" r="r" b="b"/>
              <a:pathLst>
                <a:path w="321310" h="382904">
                  <a:moveTo>
                    <a:pt x="320929" y="0"/>
                  </a:moveTo>
                  <a:lnTo>
                    <a:pt x="113360" y="234315"/>
                  </a:lnTo>
                  <a:lnTo>
                    <a:pt x="0" y="178155"/>
                  </a:lnTo>
                  <a:lnTo>
                    <a:pt x="114630" y="382828"/>
                  </a:lnTo>
                  <a:lnTo>
                    <a:pt x="320929" y="0"/>
                  </a:lnTo>
                  <a:close/>
                </a:path>
              </a:pathLst>
            </a:custGeom>
            <a:solidFill>
              <a:srgbClr val="6B66B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5" name="Picture 24">
            <a:extLst>
              <a:ext uri="{FF2B5EF4-FFF2-40B4-BE49-F238E27FC236}">
                <a16:creationId xmlns:a16="http://schemas.microsoft.com/office/drawing/2014/main" id="{F6624963-9E2A-979A-B874-2297F7C1D75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907" b="27147"/>
          <a:stretch/>
        </p:blipFill>
        <p:spPr>
          <a:xfrm>
            <a:off x="3914915" y="3670300"/>
            <a:ext cx="3629253" cy="703892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BFC0F00-E825-4DC8-BF10-166FCE5BAA0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6083" y="72976"/>
            <a:ext cx="6206266" cy="2999492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4437934" y="4467354"/>
            <a:ext cx="2116455" cy="1113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40970">
              <a:lnSpc>
                <a:spcPct val="111100"/>
              </a:lnSpc>
              <a:spcBef>
                <a:spcPts val="100"/>
              </a:spcBef>
            </a:pPr>
            <a:r>
              <a:rPr sz="1200" b="1" dirty="0">
                <a:solidFill>
                  <a:srgbClr val="FFFFFF"/>
                </a:solidFill>
                <a:latin typeface="Nexa Bold"/>
                <a:cs typeface="Nexa Bold"/>
              </a:rPr>
              <a:t>If</a:t>
            </a:r>
            <a:r>
              <a:rPr sz="1200" b="1" spc="-45" dirty="0">
                <a:solidFill>
                  <a:srgbClr val="FFFFFF"/>
                </a:solidFill>
                <a:latin typeface="Nexa Bold"/>
                <a:cs typeface="Nexa Bold"/>
              </a:rPr>
              <a:t> </a:t>
            </a:r>
            <a:r>
              <a:rPr sz="1200" b="1" dirty="0">
                <a:solidFill>
                  <a:srgbClr val="FFFFFF"/>
                </a:solidFill>
                <a:latin typeface="Nexa Bold"/>
                <a:cs typeface="Nexa Bold"/>
              </a:rPr>
              <a:t>you</a:t>
            </a:r>
            <a:r>
              <a:rPr sz="1200" b="1" spc="-40" dirty="0">
                <a:solidFill>
                  <a:srgbClr val="FFFFFF"/>
                </a:solidFill>
                <a:latin typeface="Nexa Bold"/>
                <a:cs typeface="Nexa Bold"/>
              </a:rPr>
              <a:t> </a:t>
            </a:r>
            <a:r>
              <a:rPr sz="1200" b="1" dirty="0">
                <a:solidFill>
                  <a:srgbClr val="FFFFFF"/>
                </a:solidFill>
                <a:latin typeface="Nexa Bold"/>
                <a:cs typeface="Nexa Bold"/>
              </a:rPr>
              <a:t>have</a:t>
            </a:r>
            <a:r>
              <a:rPr sz="1200" b="1" spc="-45" dirty="0">
                <a:solidFill>
                  <a:srgbClr val="FFFFFF"/>
                </a:solidFill>
                <a:latin typeface="Nexa Bold"/>
                <a:cs typeface="Nexa Bold"/>
              </a:rPr>
              <a:t> </a:t>
            </a:r>
            <a:r>
              <a:rPr sz="1200" b="1" dirty="0">
                <a:solidFill>
                  <a:srgbClr val="FFFFFF"/>
                </a:solidFill>
                <a:latin typeface="Nexa Bold"/>
                <a:cs typeface="Nexa Bold"/>
              </a:rPr>
              <a:t>any</a:t>
            </a:r>
            <a:r>
              <a:rPr sz="1200" b="1" spc="-40" dirty="0">
                <a:solidFill>
                  <a:srgbClr val="FFFFFF"/>
                </a:solidFill>
                <a:latin typeface="Nexa Bold"/>
                <a:cs typeface="Nexa Bold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Nexa Bold"/>
                <a:cs typeface="Nexa Bold"/>
              </a:rPr>
              <a:t>questions, </a:t>
            </a:r>
            <a:r>
              <a:rPr sz="1200" b="1" dirty="0">
                <a:solidFill>
                  <a:srgbClr val="FFFFFF"/>
                </a:solidFill>
                <a:latin typeface="Nexa Bold"/>
                <a:cs typeface="Nexa Bold"/>
              </a:rPr>
              <a:t>or</a:t>
            </a:r>
            <a:r>
              <a:rPr sz="1200" b="1" spc="-20" dirty="0">
                <a:solidFill>
                  <a:srgbClr val="FFFFFF"/>
                </a:solidFill>
                <a:latin typeface="Nexa Bold"/>
                <a:cs typeface="Nexa Bold"/>
              </a:rPr>
              <a:t> </a:t>
            </a:r>
            <a:r>
              <a:rPr sz="1200" b="1" dirty="0">
                <a:solidFill>
                  <a:srgbClr val="FFFFFF"/>
                </a:solidFill>
                <a:latin typeface="Nexa Bold"/>
                <a:cs typeface="Nexa Bold"/>
              </a:rPr>
              <a:t>do</a:t>
            </a:r>
            <a:r>
              <a:rPr sz="1200" b="1" spc="-20" dirty="0">
                <a:solidFill>
                  <a:srgbClr val="FFFFFF"/>
                </a:solidFill>
                <a:latin typeface="Nexa Bold"/>
                <a:cs typeface="Nexa Bold"/>
              </a:rPr>
              <a:t> </a:t>
            </a:r>
            <a:r>
              <a:rPr sz="1200" b="1" dirty="0">
                <a:solidFill>
                  <a:srgbClr val="FFFFFF"/>
                </a:solidFill>
                <a:latin typeface="Nexa Bold"/>
                <a:cs typeface="Nexa Bold"/>
              </a:rPr>
              <a:t>not</a:t>
            </a:r>
            <a:r>
              <a:rPr sz="1200" b="1" spc="-20" dirty="0">
                <a:solidFill>
                  <a:srgbClr val="FFFFFF"/>
                </a:solidFill>
                <a:latin typeface="Nexa Bold"/>
                <a:cs typeface="Nexa Bold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Nexa Bold"/>
                <a:cs typeface="Nexa Bold"/>
              </a:rPr>
              <a:t>want</a:t>
            </a:r>
            <a:r>
              <a:rPr sz="1200" b="1" spc="-15" dirty="0">
                <a:solidFill>
                  <a:srgbClr val="FFFFFF"/>
                </a:solidFill>
                <a:latin typeface="Nexa Bold"/>
                <a:cs typeface="Nexa Bold"/>
              </a:rPr>
              <a:t> </a:t>
            </a:r>
            <a:r>
              <a:rPr sz="1200" b="1" dirty="0">
                <a:solidFill>
                  <a:srgbClr val="FFFFFF"/>
                </a:solidFill>
                <a:latin typeface="Nexa Bold"/>
                <a:cs typeface="Nexa Bold"/>
              </a:rPr>
              <a:t>to</a:t>
            </a:r>
            <a:r>
              <a:rPr sz="1200" b="1" spc="-20" dirty="0">
                <a:solidFill>
                  <a:srgbClr val="FFFFFF"/>
                </a:solidFill>
                <a:latin typeface="Nexa Bold"/>
                <a:cs typeface="Nexa Bold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Nexa Bold"/>
                <a:cs typeface="Nexa Bold"/>
              </a:rPr>
              <a:t>take</a:t>
            </a:r>
            <a:r>
              <a:rPr sz="1200" b="1" spc="-20" dirty="0">
                <a:solidFill>
                  <a:srgbClr val="FFFFFF"/>
                </a:solidFill>
                <a:latin typeface="Nexa Bold"/>
                <a:cs typeface="Nexa Bold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Nexa Bold"/>
                <a:cs typeface="Nexa Bold"/>
              </a:rPr>
              <a:t>part, </a:t>
            </a:r>
            <a:r>
              <a:rPr sz="1200" b="1" dirty="0">
                <a:solidFill>
                  <a:srgbClr val="FFFFFF"/>
                </a:solidFill>
                <a:latin typeface="Nexa Bold"/>
                <a:cs typeface="Nexa Bold"/>
              </a:rPr>
              <a:t>please</a:t>
            </a:r>
            <a:r>
              <a:rPr sz="1200" b="1" spc="-30" dirty="0">
                <a:solidFill>
                  <a:srgbClr val="FFFFFF"/>
                </a:solidFill>
                <a:latin typeface="Nexa Bold"/>
                <a:cs typeface="Nexa Bold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Nexa Bold"/>
                <a:cs typeface="Nexa Bold"/>
              </a:rPr>
              <a:t>contact:</a:t>
            </a:r>
            <a:endParaRPr sz="1200" dirty="0">
              <a:latin typeface="Nexa Bold"/>
              <a:cs typeface="Nexa Bold"/>
            </a:endParaRPr>
          </a:p>
          <a:p>
            <a:pPr marL="156210" indent="-143510">
              <a:lnSpc>
                <a:spcPct val="100000"/>
              </a:lnSpc>
              <a:spcBef>
                <a:spcPts val="440"/>
              </a:spcBef>
              <a:buFont typeface="Zapf Dingbats"/>
              <a:buChar char="◗"/>
              <a:tabLst>
                <a:tab pos="156210" algn="l"/>
              </a:tabLst>
            </a:pPr>
            <a:r>
              <a:rPr lang="en-US" sz="1200" b="1" dirty="0">
                <a:solidFill>
                  <a:srgbClr val="FFFFFF"/>
                </a:solidFill>
                <a:highlight>
                  <a:srgbClr val="FFFF00"/>
                </a:highlight>
                <a:latin typeface="Nexa Bold"/>
                <a:cs typeface="Nexa Bold"/>
              </a:rPr>
              <a:t>[TELEPHONE NUMBER]</a:t>
            </a:r>
            <a:endParaRPr sz="1200" dirty="0">
              <a:highlight>
                <a:srgbClr val="FFFF00"/>
              </a:highlight>
              <a:latin typeface="Nexa Bold"/>
              <a:cs typeface="Nexa Bold"/>
            </a:endParaRPr>
          </a:p>
          <a:p>
            <a:pPr marL="156210" indent="-143510">
              <a:lnSpc>
                <a:spcPct val="100000"/>
              </a:lnSpc>
              <a:spcBef>
                <a:spcPts val="445"/>
              </a:spcBef>
              <a:buFont typeface="Zapf Dingbats"/>
              <a:buChar char="◗"/>
              <a:tabLst>
                <a:tab pos="156210" algn="l"/>
              </a:tabLst>
            </a:pPr>
            <a:r>
              <a:rPr lang="en-US" sz="1200" b="1" spc="-10" dirty="0">
                <a:solidFill>
                  <a:srgbClr val="FFFFFF"/>
                </a:solidFill>
                <a:highlight>
                  <a:srgbClr val="FFFF00"/>
                </a:highlight>
                <a:latin typeface="Nexa Bold"/>
                <a:cs typeface="Nexa Bold"/>
              </a:rPr>
              <a:t>[EMAIL ADDRESS]</a:t>
            </a:r>
            <a:endParaRPr sz="1200" dirty="0">
              <a:highlight>
                <a:srgbClr val="FFFF00"/>
              </a:highlight>
              <a:latin typeface="Nexa Bold"/>
              <a:cs typeface="Nexa Bold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81065F04-5B39-89B9-5898-1EFDAC789E9E}"/>
                  </a:ext>
                </a:extLst>
              </p14:cNvPr>
              <p14:cNvContentPartPr/>
              <p14:nvPr/>
            </p14:nvContentPartPr>
            <p14:xfrm>
              <a:off x="2877918" y="6119488"/>
              <a:ext cx="98640" cy="34920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81065F04-5B39-89B9-5898-1EFDAC789E9E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871798" y="6113368"/>
                <a:ext cx="110880" cy="47160"/>
              </a:xfrm>
              <a:prstGeom prst="rect">
                <a:avLst/>
              </a:prstGeom>
            </p:spPr>
          </p:pic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9BD8AED3-0285-3B38-76B0-F64DB4969D7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54580" y="7866423"/>
            <a:ext cx="2150991" cy="1460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448309" lvl="0" indent="0" algn="l" defTabSz="457200" rtl="0" eaLnBrk="1" fontAlgn="auto" latinLnBrk="0" hangingPunct="1">
              <a:lnSpc>
                <a:spcPct val="125000"/>
              </a:lnSpc>
              <a:spcBef>
                <a:spcPts val="56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chemeClr val="tx1"/>
                </a:solidFill>
                <a:latin typeface="NexaRegular"/>
              </a:rPr>
              <a:t>The Children and Young People’s Patient Experience Survey has Section 251 (NHS Act 2006) approval to process contact details.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652BF2-A910-BD8D-41BB-A57856DE8F1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23487" y="9316360"/>
            <a:ext cx="1871465" cy="1305037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 descr="A blue and white logo&#10;&#10;AI-generated content may be incorrect.">
            <a:extLst>
              <a:ext uri="{FF2B5EF4-FFF2-40B4-BE49-F238E27FC236}">
                <a16:creationId xmlns:a16="http://schemas.microsoft.com/office/drawing/2014/main" id="{ADED6135-E280-1754-3CF2-7EC4C95AEF2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34" y="9514564"/>
            <a:ext cx="869148" cy="348955"/>
          </a:xfrm>
          <a:prstGeom prst="rect">
            <a:avLst/>
          </a:prstGeom>
        </p:spPr>
      </p:pic>
      <p:pic>
        <p:nvPicPr>
          <p:cNvPr id="23" name="image2.png">
            <a:extLst>
              <a:ext uri="{FF2B5EF4-FFF2-40B4-BE49-F238E27FC236}">
                <a16:creationId xmlns:a16="http://schemas.microsoft.com/office/drawing/2014/main" id="{C3B689F5-1195-BD5C-128B-05CCB187834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575034" y="10022557"/>
            <a:ext cx="1342769" cy="426306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270CCFCF-4A94-838E-FC40-2BA423166D2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199467" y="2769206"/>
            <a:ext cx="2969009" cy="153022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YP Picker">
      <a:dk1>
        <a:srgbClr val="202024"/>
      </a:dk1>
      <a:lt1>
        <a:srgbClr val="FFFFFF"/>
      </a:lt1>
      <a:dk2>
        <a:srgbClr val="6B4144"/>
      </a:dk2>
      <a:lt2>
        <a:srgbClr val="FFDB92"/>
      </a:lt2>
      <a:accent1>
        <a:srgbClr val="00AACC"/>
      </a:accent1>
      <a:accent2>
        <a:srgbClr val="78368B"/>
      </a:accent2>
      <a:accent3>
        <a:srgbClr val="E5005B"/>
      </a:accent3>
      <a:accent4>
        <a:srgbClr val="9569B6"/>
      </a:accent4>
      <a:accent5>
        <a:srgbClr val="EF7074"/>
      </a:accent5>
      <a:accent6>
        <a:srgbClr val="FFC58A"/>
      </a:accent6>
      <a:hlink>
        <a:srgbClr val="006AB2"/>
      </a:hlink>
      <a:folHlink>
        <a:srgbClr val="20202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</TotalTime>
  <Words>173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HVD Poster Clean</vt:lpstr>
      <vt:lpstr>Nexa Bold</vt:lpstr>
      <vt:lpstr>NexaRegular</vt:lpstr>
      <vt:lpstr>Poppins</vt:lpstr>
      <vt:lpstr>Zapf Dingbats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Have your say on young people’s health care</dc:title>
  <dc:creator>Matt Foxwell</dc:creator>
  <cp:lastModifiedBy>Chris Laws</cp:lastModifiedBy>
  <cp:revision>14</cp:revision>
  <dcterms:created xsi:type="dcterms:W3CDTF">2024-02-22T15:37:35Z</dcterms:created>
  <dcterms:modified xsi:type="dcterms:W3CDTF">2026-02-06T10:15:13Z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2024-02-16T00:00:00Z</vt:filetime>
  </property>
  <property fmtid="{D5CDD505-2E9C-101B-9397-08002B2CF9AE}" pid="3" name="Creator">
    <vt:lpwstr>Adobe InDesign 19.0 (Macintosh)</vt:lpwstr>
  </property>
  <property fmtid="{D5CDD505-2E9C-101B-9397-08002B2CF9AE}" pid="4" name="LastSaved">
    <vt:filetime>2024-02-22T00:00:00Z</vt:filetime>
  </property>
  <property fmtid="{D5CDD505-2E9C-101B-9397-08002B2CF9AE}" pid="5" name="Producer">
    <vt:lpwstr>Adobe PDF Library 17.0</vt:lpwstr>
  </property>
</Properties>
</file>